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8" r:id="rId3"/>
    <p:sldId id="316" r:id="rId4"/>
    <p:sldId id="271" r:id="rId5"/>
    <p:sldId id="307" r:id="rId6"/>
    <p:sldId id="332" r:id="rId7"/>
    <p:sldId id="308" r:id="rId8"/>
    <p:sldId id="310" r:id="rId9"/>
    <p:sldId id="333" r:id="rId10"/>
    <p:sldId id="309" r:id="rId11"/>
    <p:sldId id="283" r:id="rId12"/>
    <p:sldId id="284" r:id="rId13"/>
    <p:sldId id="289" r:id="rId14"/>
    <p:sldId id="315" r:id="rId15"/>
    <p:sldId id="312" r:id="rId16"/>
    <p:sldId id="291" r:id="rId17"/>
    <p:sldId id="292" r:id="rId18"/>
    <p:sldId id="320" r:id="rId19"/>
    <p:sldId id="314" r:id="rId20"/>
    <p:sldId id="294" r:id="rId21"/>
    <p:sldId id="296" r:id="rId22"/>
    <p:sldId id="311" r:id="rId23"/>
    <p:sldId id="295" r:id="rId24"/>
    <p:sldId id="297" r:id="rId25"/>
    <p:sldId id="298" r:id="rId26"/>
    <p:sldId id="299" r:id="rId27"/>
    <p:sldId id="300" r:id="rId28"/>
    <p:sldId id="301" r:id="rId29"/>
    <p:sldId id="303" r:id="rId30"/>
    <p:sldId id="313" r:id="rId31"/>
    <p:sldId id="275" r:id="rId32"/>
    <p:sldId id="305" r:id="rId33"/>
    <p:sldId id="319" r:id="rId34"/>
    <p:sldId id="321" r:id="rId35"/>
    <p:sldId id="327" r:id="rId36"/>
    <p:sldId id="325" r:id="rId37"/>
    <p:sldId id="326" r:id="rId38"/>
    <p:sldId id="306" r:id="rId39"/>
    <p:sldId id="322" r:id="rId40"/>
    <p:sldId id="328" r:id="rId41"/>
    <p:sldId id="329" r:id="rId42"/>
    <p:sldId id="330" r:id="rId43"/>
    <p:sldId id="331" r:id="rId44"/>
    <p:sldId id="31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0735"/>
    <a:srgbClr val="A50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42653"/>
  </p:normalViewPr>
  <p:slideViewPr>
    <p:cSldViewPr snapToGrid="0" snapToObjects="1">
      <p:cViewPr varScale="1">
        <p:scale>
          <a:sx n="50" d="100"/>
          <a:sy n="50" d="100"/>
        </p:scale>
        <p:origin x="2456"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4" d="100"/>
          <a:sy n="124" d="100"/>
        </p:scale>
        <p:origin x="12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40F98B-62A6-6D46-848A-1FE717EA371D}" type="datetimeFigureOut">
              <a:rPr lang="en-US" smtClean="0"/>
              <a:t>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F4460-453B-4749-94C9-ECBE9199CF4F}" type="slidenum">
              <a:rPr lang="en-US" smtClean="0"/>
              <a:t>‹#›</a:t>
            </a:fld>
            <a:endParaRPr lang="en-US"/>
          </a:p>
        </p:txBody>
      </p:sp>
    </p:spTree>
    <p:extLst>
      <p:ext uri="{BB962C8B-B14F-4D97-AF65-F5344CB8AC3E}">
        <p14:creationId xmlns:p14="http://schemas.microsoft.com/office/powerpoint/2010/main" val="3185171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1</a:t>
            </a:fld>
            <a:endParaRPr lang="en-US"/>
          </a:p>
        </p:txBody>
      </p:sp>
    </p:spTree>
    <p:extLst>
      <p:ext uri="{BB962C8B-B14F-4D97-AF65-F5344CB8AC3E}">
        <p14:creationId xmlns:p14="http://schemas.microsoft.com/office/powerpoint/2010/main" val="259704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10</a:t>
            </a:fld>
            <a:endParaRPr lang="en-US"/>
          </a:p>
        </p:txBody>
      </p:sp>
    </p:spTree>
    <p:extLst>
      <p:ext uri="{BB962C8B-B14F-4D97-AF65-F5344CB8AC3E}">
        <p14:creationId xmlns:p14="http://schemas.microsoft.com/office/powerpoint/2010/main" val="2495446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11</a:t>
            </a:fld>
            <a:endParaRPr lang="en-US"/>
          </a:p>
        </p:txBody>
      </p:sp>
    </p:spTree>
    <p:extLst>
      <p:ext uri="{BB962C8B-B14F-4D97-AF65-F5344CB8AC3E}">
        <p14:creationId xmlns:p14="http://schemas.microsoft.com/office/powerpoint/2010/main" val="200373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12</a:t>
            </a:fld>
            <a:endParaRPr lang="en-US"/>
          </a:p>
        </p:txBody>
      </p:sp>
    </p:spTree>
    <p:extLst>
      <p:ext uri="{BB962C8B-B14F-4D97-AF65-F5344CB8AC3E}">
        <p14:creationId xmlns:p14="http://schemas.microsoft.com/office/powerpoint/2010/main" val="298114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13</a:t>
            </a:fld>
            <a:endParaRPr lang="en-US"/>
          </a:p>
        </p:txBody>
      </p:sp>
    </p:spTree>
    <p:extLst>
      <p:ext uri="{BB962C8B-B14F-4D97-AF65-F5344CB8AC3E}">
        <p14:creationId xmlns:p14="http://schemas.microsoft.com/office/powerpoint/2010/main" val="74336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14</a:t>
            </a:fld>
            <a:endParaRPr lang="en-US"/>
          </a:p>
        </p:txBody>
      </p:sp>
    </p:spTree>
    <p:extLst>
      <p:ext uri="{BB962C8B-B14F-4D97-AF65-F5344CB8AC3E}">
        <p14:creationId xmlns:p14="http://schemas.microsoft.com/office/powerpoint/2010/main" val="1237356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sz="1100" dirty="0"/>
          </a:p>
        </p:txBody>
      </p:sp>
      <p:sp>
        <p:nvSpPr>
          <p:cNvPr id="4" name="Slide Number Placeholder 3"/>
          <p:cNvSpPr>
            <a:spLocks noGrp="1"/>
          </p:cNvSpPr>
          <p:nvPr>
            <p:ph type="sldNum" sz="quarter" idx="5"/>
          </p:nvPr>
        </p:nvSpPr>
        <p:spPr/>
        <p:txBody>
          <a:bodyPr/>
          <a:lstStyle/>
          <a:p>
            <a:fld id="{586F4460-453B-4749-94C9-ECBE9199CF4F}" type="slidenum">
              <a:rPr lang="en-US" smtClean="0"/>
              <a:t>15</a:t>
            </a:fld>
            <a:endParaRPr lang="en-US"/>
          </a:p>
        </p:txBody>
      </p:sp>
    </p:spTree>
    <p:extLst>
      <p:ext uri="{BB962C8B-B14F-4D97-AF65-F5344CB8AC3E}">
        <p14:creationId xmlns:p14="http://schemas.microsoft.com/office/powerpoint/2010/main" val="1852841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16</a:t>
            </a:fld>
            <a:endParaRPr lang="en-US"/>
          </a:p>
        </p:txBody>
      </p:sp>
    </p:spTree>
    <p:extLst>
      <p:ext uri="{BB962C8B-B14F-4D97-AF65-F5344CB8AC3E}">
        <p14:creationId xmlns:p14="http://schemas.microsoft.com/office/powerpoint/2010/main" val="2464982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17</a:t>
            </a:fld>
            <a:endParaRPr lang="en-US"/>
          </a:p>
        </p:txBody>
      </p:sp>
    </p:spTree>
    <p:extLst>
      <p:ext uri="{BB962C8B-B14F-4D97-AF65-F5344CB8AC3E}">
        <p14:creationId xmlns:p14="http://schemas.microsoft.com/office/powerpoint/2010/main" val="3749860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18</a:t>
            </a:fld>
            <a:endParaRPr lang="en-US"/>
          </a:p>
        </p:txBody>
      </p:sp>
    </p:spTree>
    <p:extLst>
      <p:ext uri="{BB962C8B-B14F-4D97-AF65-F5344CB8AC3E}">
        <p14:creationId xmlns:p14="http://schemas.microsoft.com/office/powerpoint/2010/main" val="1864038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19</a:t>
            </a:fld>
            <a:endParaRPr lang="en-US"/>
          </a:p>
        </p:txBody>
      </p:sp>
    </p:spTree>
    <p:extLst>
      <p:ext uri="{BB962C8B-B14F-4D97-AF65-F5344CB8AC3E}">
        <p14:creationId xmlns:p14="http://schemas.microsoft.com/office/powerpoint/2010/main" val="305448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2</a:t>
            </a:fld>
            <a:endParaRPr lang="en-US"/>
          </a:p>
        </p:txBody>
      </p:sp>
    </p:spTree>
    <p:extLst>
      <p:ext uri="{BB962C8B-B14F-4D97-AF65-F5344CB8AC3E}">
        <p14:creationId xmlns:p14="http://schemas.microsoft.com/office/powerpoint/2010/main" val="253464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20</a:t>
            </a:fld>
            <a:endParaRPr lang="en-US"/>
          </a:p>
        </p:txBody>
      </p:sp>
    </p:spTree>
    <p:extLst>
      <p:ext uri="{BB962C8B-B14F-4D97-AF65-F5344CB8AC3E}">
        <p14:creationId xmlns:p14="http://schemas.microsoft.com/office/powerpoint/2010/main" val="369588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21</a:t>
            </a:fld>
            <a:endParaRPr lang="en-US"/>
          </a:p>
        </p:txBody>
      </p:sp>
    </p:spTree>
    <p:extLst>
      <p:ext uri="{BB962C8B-B14F-4D97-AF65-F5344CB8AC3E}">
        <p14:creationId xmlns:p14="http://schemas.microsoft.com/office/powerpoint/2010/main" val="108423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sz="1100" dirty="0"/>
          </a:p>
        </p:txBody>
      </p:sp>
      <p:sp>
        <p:nvSpPr>
          <p:cNvPr id="4" name="Slide Number Placeholder 3"/>
          <p:cNvSpPr>
            <a:spLocks noGrp="1"/>
          </p:cNvSpPr>
          <p:nvPr>
            <p:ph type="sldNum" sz="quarter" idx="5"/>
          </p:nvPr>
        </p:nvSpPr>
        <p:spPr/>
        <p:txBody>
          <a:bodyPr/>
          <a:lstStyle/>
          <a:p>
            <a:fld id="{586F4460-453B-4749-94C9-ECBE9199CF4F}" type="slidenum">
              <a:rPr lang="en-US" smtClean="0"/>
              <a:t>22</a:t>
            </a:fld>
            <a:endParaRPr lang="en-US"/>
          </a:p>
        </p:txBody>
      </p:sp>
    </p:spTree>
    <p:extLst>
      <p:ext uri="{BB962C8B-B14F-4D97-AF65-F5344CB8AC3E}">
        <p14:creationId xmlns:p14="http://schemas.microsoft.com/office/powerpoint/2010/main" val="279969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23</a:t>
            </a:fld>
            <a:endParaRPr lang="en-US"/>
          </a:p>
        </p:txBody>
      </p:sp>
    </p:spTree>
    <p:extLst>
      <p:ext uri="{BB962C8B-B14F-4D97-AF65-F5344CB8AC3E}">
        <p14:creationId xmlns:p14="http://schemas.microsoft.com/office/powerpoint/2010/main" val="2972542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24</a:t>
            </a:fld>
            <a:endParaRPr lang="en-US"/>
          </a:p>
        </p:txBody>
      </p:sp>
    </p:spTree>
    <p:extLst>
      <p:ext uri="{BB962C8B-B14F-4D97-AF65-F5344CB8AC3E}">
        <p14:creationId xmlns:p14="http://schemas.microsoft.com/office/powerpoint/2010/main" val="171047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25</a:t>
            </a:fld>
            <a:endParaRPr lang="en-US"/>
          </a:p>
        </p:txBody>
      </p:sp>
    </p:spTree>
    <p:extLst>
      <p:ext uri="{BB962C8B-B14F-4D97-AF65-F5344CB8AC3E}">
        <p14:creationId xmlns:p14="http://schemas.microsoft.com/office/powerpoint/2010/main" val="2114503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26</a:t>
            </a:fld>
            <a:endParaRPr lang="en-US"/>
          </a:p>
        </p:txBody>
      </p:sp>
    </p:spTree>
    <p:extLst>
      <p:ext uri="{BB962C8B-B14F-4D97-AF65-F5344CB8AC3E}">
        <p14:creationId xmlns:p14="http://schemas.microsoft.com/office/powerpoint/2010/main" val="3180146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27</a:t>
            </a:fld>
            <a:endParaRPr lang="en-US"/>
          </a:p>
        </p:txBody>
      </p:sp>
    </p:spTree>
    <p:extLst>
      <p:ext uri="{BB962C8B-B14F-4D97-AF65-F5344CB8AC3E}">
        <p14:creationId xmlns:p14="http://schemas.microsoft.com/office/powerpoint/2010/main" val="3458753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28</a:t>
            </a:fld>
            <a:endParaRPr lang="en-US"/>
          </a:p>
        </p:txBody>
      </p:sp>
    </p:spTree>
    <p:extLst>
      <p:ext uri="{BB962C8B-B14F-4D97-AF65-F5344CB8AC3E}">
        <p14:creationId xmlns:p14="http://schemas.microsoft.com/office/powerpoint/2010/main" val="4057559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29</a:t>
            </a:fld>
            <a:endParaRPr lang="en-US"/>
          </a:p>
        </p:txBody>
      </p:sp>
    </p:spTree>
    <p:extLst>
      <p:ext uri="{BB962C8B-B14F-4D97-AF65-F5344CB8AC3E}">
        <p14:creationId xmlns:p14="http://schemas.microsoft.com/office/powerpoint/2010/main" val="3746102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3</a:t>
            </a:fld>
            <a:endParaRPr lang="en-US"/>
          </a:p>
        </p:txBody>
      </p:sp>
    </p:spTree>
    <p:extLst>
      <p:ext uri="{BB962C8B-B14F-4D97-AF65-F5344CB8AC3E}">
        <p14:creationId xmlns:p14="http://schemas.microsoft.com/office/powerpoint/2010/main" val="2023826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30</a:t>
            </a:fld>
            <a:endParaRPr lang="en-US"/>
          </a:p>
        </p:txBody>
      </p:sp>
    </p:spTree>
    <p:extLst>
      <p:ext uri="{BB962C8B-B14F-4D97-AF65-F5344CB8AC3E}">
        <p14:creationId xmlns:p14="http://schemas.microsoft.com/office/powerpoint/2010/main" val="4134830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31</a:t>
            </a:fld>
            <a:endParaRPr lang="en-US"/>
          </a:p>
        </p:txBody>
      </p:sp>
    </p:spTree>
    <p:extLst>
      <p:ext uri="{BB962C8B-B14F-4D97-AF65-F5344CB8AC3E}">
        <p14:creationId xmlns:p14="http://schemas.microsoft.com/office/powerpoint/2010/main" val="2430057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32</a:t>
            </a:fld>
            <a:endParaRPr lang="en-US"/>
          </a:p>
        </p:txBody>
      </p:sp>
    </p:spTree>
    <p:extLst>
      <p:ext uri="{BB962C8B-B14F-4D97-AF65-F5344CB8AC3E}">
        <p14:creationId xmlns:p14="http://schemas.microsoft.com/office/powerpoint/2010/main" val="1290153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33</a:t>
            </a:fld>
            <a:endParaRPr lang="en-US"/>
          </a:p>
        </p:txBody>
      </p:sp>
    </p:spTree>
    <p:extLst>
      <p:ext uri="{BB962C8B-B14F-4D97-AF65-F5344CB8AC3E}">
        <p14:creationId xmlns:p14="http://schemas.microsoft.com/office/powerpoint/2010/main" val="1265364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34</a:t>
            </a:fld>
            <a:endParaRPr lang="en-US"/>
          </a:p>
        </p:txBody>
      </p:sp>
    </p:spTree>
    <p:extLst>
      <p:ext uri="{BB962C8B-B14F-4D97-AF65-F5344CB8AC3E}">
        <p14:creationId xmlns:p14="http://schemas.microsoft.com/office/powerpoint/2010/main" val="936075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35</a:t>
            </a:fld>
            <a:endParaRPr lang="en-US"/>
          </a:p>
        </p:txBody>
      </p:sp>
    </p:spTree>
    <p:extLst>
      <p:ext uri="{BB962C8B-B14F-4D97-AF65-F5344CB8AC3E}">
        <p14:creationId xmlns:p14="http://schemas.microsoft.com/office/powerpoint/2010/main" val="215924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36</a:t>
            </a:fld>
            <a:endParaRPr lang="en-US"/>
          </a:p>
        </p:txBody>
      </p:sp>
    </p:spTree>
    <p:extLst>
      <p:ext uri="{BB962C8B-B14F-4D97-AF65-F5344CB8AC3E}">
        <p14:creationId xmlns:p14="http://schemas.microsoft.com/office/powerpoint/2010/main" val="2746710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37</a:t>
            </a:fld>
            <a:endParaRPr lang="en-US"/>
          </a:p>
        </p:txBody>
      </p:sp>
    </p:spTree>
    <p:extLst>
      <p:ext uri="{BB962C8B-B14F-4D97-AF65-F5344CB8AC3E}">
        <p14:creationId xmlns:p14="http://schemas.microsoft.com/office/powerpoint/2010/main" val="913108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38</a:t>
            </a:fld>
            <a:endParaRPr lang="en-US"/>
          </a:p>
        </p:txBody>
      </p:sp>
    </p:spTree>
    <p:extLst>
      <p:ext uri="{BB962C8B-B14F-4D97-AF65-F5344CB8AC3E}">
        <p14:creationId xmlns:p14="http://schemas.microsoft.com/office/powerpoint/2010/main" val="1849833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39</a:t>
            </a:fld>
            <a:endParaRPr lang="en-US"/>
          </a:p>
        </p:txBody>
      </p:sp>
    </p:spTree>
    <p:extLst>
      <p:ext uri="{BB962C8B-B14F-4D97-AF65-F5344CB8AC3E}">
        <p14:creationId xmlns:p14="http://schemas.microsoft.com/office/powerpoint/2010/main" val="266347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www.nature.com</a:t>
            </a:r>
            <a:r>
              <a:rPr lang="en-US" dirty="0"/>
              <a:t>/articles/d41586-019-03228-6</a:t>
            </a:r>
          </a:p>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4</a:t>
            </a:fld>
            <a:endParaRPr lang="en-US"/>
          </a:p>
        </p:txBody>
      </p:sp>
    </p:spTree>
    <p:extLst>
      <p:ext uri="{BB962C8B-B14F-4D97-AF65-F5344CB8AC3E}">
        <p14:creationId xmlns:p14="http://schemas.microsoft.com/office/powerpoint/2010/main" val="79659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40</a:t>
            </a:fld>
            <a:endParaRPr lang="en-US"/>
          </a:p>
        </p:txBody>
      </p:sp>
    </p:spTree>
    <p:extLst>
      <p:ext uri="{BB962C8B-B14F-4D97-AF65-F5344CB8AC3E}">
        <p14:creationId xmlns:p14="http://schemas.microsoft.com/office/powerpoint/2010/main" val="623520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41</a:t>
            </a:fld>
            <a:endParaRPr lang="en-US"/>
          </a:p>
        </p:txBody>
      </p:sp>
    </p:spTree>
    <p:extLst>
      <p:ext uri="{BB962C8B-B14F-4D97-AF65-F5344CB8AC3E}">
        <p14:creationId xmlns:p14="http://schemas.microsoft.com/office/powerpoint/2010/main" val="9023881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42</a:t>
            </a:fld>
            <a:endParaRPr lang="en-US"/>
          </a:p>
        </p:txBody>
      </p:sp>
    </p:spTree>
    <p:extLst>
      <p:ext uri="{BB962C8B-B14F-4D97-AF65-F5344CB8AC3E}">
        <p14:creationId xmlns:p14="http://schemas.microsoft.com/office/powerpoint/2010/main" val="3130790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43</a:t>
            </a:fld>
            <a:endParaRPr lang="en-US"/>
          </a:p>
        </p:txBody>
      </p:sp>
    </p:spTree>
    <p:extLst>
      <p:ext uri="{BB962C8B-B14F-4D97-AF65-F5344CB8AC3E}">
        <p14:creationId xmlns:p14="http://schemas.microsoft.com/office/powerpoint/2010/main" val="42274657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44</a:t>
            </a:fld>
            <a:endParaRPr lang="en-US"/>
          </a:p>
        </p:txBody>
      </p:sp>
    </p:spTree>
    <p:extLst>
      <p:ext uri="{BB962C8B-B14F-4D97-AF65-F5344CB8AC3E}">
        <p14:creationId xmlns:p14="http://schemas.microsoft.com/office/powerpoint/2010/main" val="412701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4460-453B-4749-94C9-ECBE9199CF4F}" type="slidenum">
              <a:rPr lang="en-US" smtClean="0"/>
              <a:t>5</a:t>
            </a:fld>
            <a:endParaRPr lang="en-US"/>
          </a:p>
        </p:txBody>
      </p:sp>
    </p:spTree>
    <p:extLst>
      <p:ext uri="{BB962C8B-B14F-4D97-AF65-F5344CB8AC3E}">
        <p14:creationId xmlns:p14="http://schemas.microsoft.com/office/powerpoint/2010/main" val="2052621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6</a:t>
            </a:fld>
            <a:endParaRPr lang="en-US"/>
          </a:p>
        </p:txBody>
      </p:sp>
    </p:spTree>
    <p:extLst>
      <p:ext uri="{BB962C8B-B14F-4D97-AF65-F5344CB8AC3E}">
        <p14:creationId xmlns:p14="http://schemas.microsoft.com/office/powerpoint/2010/main" val="2707085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7</a:t>
            </a:fld>
            <a:endParaRPr lang="en-US"/>
          </a:p>
        </p:txBody>
      </p:sp>
    </p:spTree>
    <p:extLst>
      <p:ext uri="{BB962C8B-B14F-4D97-AF65-F5344CB8AC3E}">
        <p14:creationId xmlns:p14="http://schemas.microsoft.com/office/powerpoint/2010/main" val="3319058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defTabSz="228567">
              <a:lnSpc>
                <a:spcPct val="100000"/>
              </a:lnSpc>
              <a:buSzPct val="100000"/>
              <a:buFont typeface="Arial"/>
              <a:buChar char="•"/>
              <a:defRPr sz="1800"/>
            </a:pPr>
            <a:endParaRPr lang="en-US" sz="1100" dirty="0">
              <a:latin typeface="+mn-lt"/>
              <a:ea typeface="Calibri"/>
              <a:cs typeface="Calibri"/>
              <a:sym typeface="Calibri"/>
            </a:endParaRPr>
          </a:p>
        </p:txBody>
      </p:sp>
      <p:sp>
        <p:nvSpPr>
          <p:cNvPr id="4" name="Slide Number Placeholder 3"/>
          <p:cNvSpPr>
            <a:spLocks noGrp="1"/>
          </p:cNvSpPr>
          <p:nvPr>
            <p:ph type="sldNum" sz="quarter" idx="5"/>
          </p:nvPr>
        </p:nvSpPr>
        <p:spPr/>
        <p:txBody>
          <a:bodyPr/>
          <a:lstStyle/>
          <a:p>
            <a:fld id="{586F4460-453B-4749-94C9-ECBE9199CF4F}" type="slidenum">
              <a:rPr lang="en-US" smtClean="0"/>
              <a:t>8</a:t>
            </a:fld>
            <a:endParaRPr lang="en-US"/>
          </a:p>
        </p:txBody>
      </p:sp>
    </p:spTree>
    <p:extLst>
      <p:ext uri="{BB962C8B-B14F-4D97-AF65-F5344CB8AC3E}">
        <p14:creationId xmlns:p14="http://schemas.microsoft.com/office/powerpoint/2010/main" val="140525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6F4460-453B-4749-94C9-ECBE9199CF4F}" type="slidenum">
              <a:rPr lang="en-US" smtClean="0"/>
              <a:t>9</a:t>
            </a:fld>
            <a:endParaRPr lang="en-US"/>
          </a:p>
        </p:txBody>
      </p:sp>
    </p:spTree>
    <p:extLst>
      <p:ext uri="{BB962C8B-B14F-4D97-AF65-F5344CB8AC3E}">
        <p14:creationId xmlns:p14="http://schemas.microsoft.com/office/powerpoint/2010/main" val="3410418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27507"/>
            <a:ext cx="9144000" cy="2387600"/>
          </a:xfrm>
        </p:spPr>
        <p:txBody>
          <a:bodyPr anchor="b">
            <a:normAutofit/>
          </a:bodyPr>
          <a:lstStyle>
            <a:lvl1pPr algn="ctr">
              <a:defRPr sz="6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534391" y="3115107"/>
            <a:ext cx="9144000" cy="1655762"/>
          </a:xfrm>
        </p:spPr>
        <p:txBody>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87032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467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7A9D6-8A01-464B-AC6C-6A39719F8AC8}"/>
              </a:ext>
            </a:extLst>
          </p:cNvPr>
          <p:cNvPicPr>
            <a:picLocks noChangeAspect="1"/>
          </p:cNvPicPr>
          <p:nvPr userDrawn="1"/>
        </p:nvPicPr>
        <p:blipFill>
          <a:blip r:embed="rId2"/>
          <a:stretch>
            <a:fillRect/>
          </a:stretch>
        </p:blipFill>
        <p:spPr>
          <a:xfrm>
            <a:off x="4135316" y="3057658"/>
            <a:ext cx="3921369" cy="742684"/>
          </a:xfrm>
          <a:prstGeom prst="rect">
            <a:avLst/>
          </a:prstGeom>
        </p:spPr>
      </p:pic>
    </p:spTree>
    <p:extLst>
      <p:ext uri="{BB962C8B-B14F-4D97-AF65-F5344CB8AC3E}">
        <p14:creationId xmlns:p14="http://schemas.microsoft.com/office/powerpoint/2010/main" val="1564267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71135"/>
            <a:ext cx="10515600" cy="37089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a:extLst>
              <a:ext uri="{FF2B5EF4-FFF2-40B4-BE49-F238E27FC236}">
                <a16:creationId xmlns:a16="http://schemas.microsoft.com/office/drawing/2014/main" id="{E2C9A73E-32D0-3E41-BB35-9BBDD8439D88}"/>
              </a:ext>
            </a:extLst>
          </p:cNvPr>
          <p:cNvSpPr>
            <a:spLocks noGrp="1"/>
          </p:cNvSpPr>
          <p:nvPr>
            <p:ph sz="quarter" idx="10" hasCustomPrompt="1"/>
          </p:nvPr>
        </p:nvSpPr>
        <p:spPr>
          <a:xfrm>
            <a:off x="838200" y="346075"/>
            <a:ext cx="10515600" cy="703079"/>
          </a:xfrm>
        </p:spPr>
        <p:txBody>
          <a:bodyPr/>
          <a:lstStyle>
            <a:lvl1pPr marL="0" indent="0">
              <a:buNone/>
              <a:defRPr sz="4000">
                <a:solidFill>
                  <a:schemeClr val="bg2"/>
                </a:solidFill>
              </a:defRPr>
            </a:lvl1pPr>
          </a:lstStyle>
          <a:p>
            <a:pPr lvl="0"/>
            <a:r>
              <a:rPr lang="en-US" dirty="0"/>
              <a:t>Click to edit Master title style</a:t>
            </a:r>
          </a:p>
        </p:txBody>
      </p:sp>
    </p:spTree>
    <p:extLst>
      <p:ext uri="{BB962C8B-B14F-4D97-AF65-F5344CB8AC3E}">
        <p14:creationId xmlns:p14="http://schemas.microsoft.com/office/powerpoint/2010/main" val="7452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ondary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1069" y="280555"/>
            <a:ext cx="10515600" cy="2468273"/>
          </a:xfrm>
        </p:spPr>
        <p:txBody>
          <a:bodyPr anchor="b">
            <a:normAutofit/>
          </a:bodyPr>
          <a:lstStyle>
            <a:lvl1pPr algn="ctr">
              <a:defRPr sz="48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811069" y="2748828"/>
            <a:ext cx="10515600" cy="1500187"/>
          </a:xfrm>
        </p:spPr>
        <p:txBody>
          <a:bodyPr/>
          <a:lstStyle>
            <a:lvl1pPr marL="0" indent="0" algn="ctr">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05258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55660"/>
            <a:ext cx="5181600" cy="39110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55660"/>
            <a:ext cx="5181600" cy="39110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DAD8B3C-5C2B-F945-9505-CC6E6FD73E6F}"/>
              </a:ext>
            </a:extLst>
          </p:cNvPr>
          <p:cNvSpPr>
            <a:spLocks noGrp="1"/>
          </p:cNvSpPr>
          <p:nvPr>
            <p:ph sz="quarter" idx="10" hasCustomPrompt="1"/>
          </p:nvPr>
        </p:nvSpPr>
        <p:spPr>
          <a:xfrm>
            <a:off x="838200" y="346075"/>
            <a:ext cx="10515600" cy="703079"/>
          </a:xfrm>
        </p:spPr>
        <p:txBody>
          <a:bodyPr/>
          <a:lstStyle>
            <a:lvl1pPr marL="0" indent="0">
              <a:buNone/>
              <a:defRPr sz="4000">
                <a:solidFill>
                  <a:schemeClr val="bg2"/>
                </a:solidFill>
              </a:defRPr>
            </a:lvl1pPr>
          </a:lstStyle>
          <a:p>
            <a:pPr lvl="0"/>
            <a:r>
              <a:rPr lang="en-US" dirty="0"/>
              <a:t>Click to edit Master title style</a:t>
            </a:r>
          </a:p>
        </p:txBody>
      </p:sp>
    </p:spTree>
    <p:extLst>
      <p:ext uri="{BB962C8B-B14F-4D97-AF65-F5344CB8AC3E}">
        <p14:creationId xmlns:p14="http://schemas.microsoft.com/office/powerpoint/2010/main" val="1324353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with column header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8" y="1758219"/>
            <a:ext cx="5157787" cy="319308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72200" y="1746253"/>
            <a:ext cx="5183188" cy="319308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0">
            <a:extLst>
              <a:ext uri="{FF2B5EF4-FFF2-40B4-BE49-F238E27FC236}">
                <a16:creationId xmlns:a16="http://schemas.microsoft.com/office/drawing/2014/main" id="{79FCC425-FE66-F44E-8B24-59BE88B84F59}"/>
              </a:ext>
            </a:extLst>
          </p:cNvPr>
          <p:cNvSpPr>
            <a:spLocks noGrp="1"/>
          </p:cNvSpPr>
          <p:nvPr>
            <p:ph type="body" sz="quarter" idx="12"/>
          </p:nvPr>
        </p:nvSpPr>
        <p:spPr>
          <a:xfrm>
            <a:off x="838200" y="1136895"/>
            <a:ext cx="5159375" cy="492614"/>
          </a:xfrm>
        </p:spPr>
        <p:txBody>
          <a:bodyPr>
            <a:noAutofit/>
          </a:bodyPr>
          <a:lstStyle>
            <a:lvl1pPr marL="0" indent="0">
              <a:buNone/>
              <a:defRPr sz="2800">
                <a:solidFill>
                  <a:schemeClr val="bg2"/>
                </a:solidFill>
              </a:defRPr>
            </a:lvl1pPr>
            <a:lvl2pPr marL="457200" indent="0">
              <a:buNone/>
              <a:defRPr sz="4400"/>
            </a:lvl2pPr>
            <a:lvl3pPr marL="914400" indent="0">
              <a:buNone/>
              <a:defRPr sz="4400"/>
            </a:lvl3pPr>
            <a:lvl4pPr marL="1371600" indent="0">
              <a:buNone/>
              <a:defRPr sz="4400"/>
            </a:lvl4pPr>
            <a:lvl5pPr marL="1828800" indent="0">
              <a:buNone/>
              <a:defRPr sz="4400"/>
            </a:lvl5pPr>
          </a:lstStyle>
          <a:p>
            <a:pPr lvl="0"/>
            <a:r>
              <a:rPr lang="en-US" dirty="0"/>
              <a:t>Edit Master text styles</a:t>
            </a:r>
          </a:p>
        </p:txBody>
      </p:sp>
      <p:sp>
        <p:nvSpPr>
          <p:cNvPr id="13" name="Text Placeholder 10">
            <a:extLst>
              <a:ext uri="{FF2B5EF4-FFF2-40B4-BE49-F238E27FC236}">
                <a16:creationId xmlns:a16="http://schemas.microsoft.com/office/drawing/2014/main" id="{EE015267-FE78-4646-83C2-CECC866DF018}"/>
              </a:ext>
            </a:extLst>
          </p:cNvPr>
          <p:cNvSpPr>
            <a:spLocks noGrp="1"/>
          </p:cNvSpPr>
          <p:nvPr>
            <p:ph type="body" sz="quarter" idx="13"/>
          </p:nvPr>
        </p:nvSpPr>
        <p:spPr>
          <a:xfrm>
            <a:off x="6196013" y="1136895"/>
            <a:ext cx="5159375" cy="492614"/>
          </a:xfrm>
        </p:spPr>
        <p:txBody>
          <a:bodyPr>
            <a:noAutofit/>
          </a:bodyPr>
          <a:lstStyle>
            <a:lvl1pPr marL="0" indent="0">
              <a:buNone/>
              <a:defRPr sz="2800">
                <a:solidFill>
                  <a:schemeClr val="bg2"/>
                </a:solidFill>
              </a:defRPr>
            </a:lvl1pPr>
            <a:lvl2pPr marL="457200" indent="0">
              <a:buNone/>
              <a:defRPr sz="4400"/>
            </a:lvl2pPr>
            <a:lvl3pPr marL="914400" indent="0">
              <a:buNone/>
              <a:defRPr sz="4400"/>
            </a:lvl3pPr>
            <a:lvl4pPr marL="1371600" indent="0">
              <a:buNone/>
              <a:defRPr sz="4400"/>
            </a:lvl4pPr>
            <a:lvl5pPr marL="1828800" indent="0">
              <a:buNone/>
              <a:defRPr sz="4400"/>
            </a:lvl5pPr>
          </a:lstStyle>
          <a:p>
            <a:pPr lvl="0"/>
            <a:r>
              <a:rPr lang="en-US" dirty="0"/>
              <a:t>Edit Master text styles</a:t>
            </a:r>
          </a:p>
        </p:txBody>
      </p:sp>
      <p:sp>
        <p:nvSpPr>
          <p:cNvPr id="7" name="Content Placeholder 5">
            <a:extLst>
              <a:ext uri="{FF2B5EF4-FFF2-40B4-BE49-F238E27FC236}">
                <a16:creationId xmlns:a16="http://schemas.microsoft.com/office/drawing/2014/main" id="{5DE1A512-6C53-E548-B15D-0A2D4E999820}"/>
              </a:ext>
            </a:extLst>
          </p:cNvPr>
          <p:cNvSpPr>
            <a:spLocks noGrp="1"/>
          </p:cNvSpPr>
          <p:nvPr>
            <p:ph sz="quarter" idx="10" hasCustomPrompt="1"/>
          </p:nvPr>
        </p:nvSpPr>
        <p:spPr>
          <a:xfrm>
            <a:off x="838200" y="346075"/>
            <a:ext cx="10515600" cy="703079"/>
          </a:xfrm>
        </p:spPr>
        <p:txBody>
          <a:bodyPr/>
          <a:lstStyle>
            <a:lvl1pPr marL="0" indent="0">
              <a:buNone/>
              <a:defRPr sz="4000">
                <a:solidFill>
                  <a:schemeClr val="bg2"/>
                </a:solidFill>
              </a:defRPr>
            </a:lvl1pPr>
          </a:lstStyle>
          <a:p>
            <a:pPr lvl="0"/>
            <a:r>
              <a:rPr lang="en-US" dirty="0"/>
              <a:t>Click to edit Master title style</a:t>
            </a:r>
          </a:p>
        </p:txBody>
      </p:sp>
    </p:spTree>
    <p:extLst>
      <p:ext uri="{BB962C8B-B14F-4D97-AF65-F5344CB8AC3E}">
        <p14:creationId xmlns:p14="http://schemas.microsoft.com/office/powerpoint/2010/main" val="1887395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with images ">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49F56D2-0079-5A4E-9FAB-99D6A670430B}"/>
              </a:ext>
            </a:extLst>
          </p:cNvPr>
          <p:cNvSpPr>
            <a:spLocks noGrp="1"/>
          </p:cNvSpPr>
          <p:nvPr>
            <p:ph type="pic" sz="quarter" idx="10"/>
          </p:nvPr>
        </p:nvSpPr>
        <p:spPr>
          <a:xfrm>
            <a:off x="838200" y="2462645"/>
            <a:ext cx="5179424" cy="3068072"/>
          </a:xfrm>
        </p:spPr>
        <p:txBody>
          <a:bodyPr/>
          <a:lstStyle/>
          <a:p>
            <a:endParaRPr lang="en-US" dirty="0"/>
          </a:p>
        </p:txBody>
      </p:sp>
      <p:sp>
        <p:nvSpPr>
          <p:cNvPr id="17" name="Picture Placeholder 12">
            <a:extLst>
              <a:ext uri="{FF2B5EF4-FFF2-40B4-BE49-F238E27FC236}">
                <a16:creationId xmlns:a16="http://schemas.microsoft.com/office/drawing/2014/main" id="{C9DA469E-868F-EB4A-8C08-FB855D98B2FE}"/>
              </a:ext>
            </a:extLst>
          </p:cNvPr>
          <p:cNvSpPr>
            <a:spLocks noGrp="1"/>
          </p:cNvSpPr>
          <p:nvPr>
            <p:ph type="pic" sz="quarter" idx="11"/>
          </p:nvPr>
        </p:nvSpPr>
        <p:spPr>
          <a:xfrm>
            <a:off x="6174376" y="2462645"/>
            <a:ext cx="5179424" cy="3068072"/>
          </a:xfrm>
        </p:spPr>
        <p:txBody>
          <a:bodyPr/>
          <a:lstStyle/>
          <a:p>
            <a:endParaRPr lang="en-US"/>
          </a:p>
        </p:txBody>
      </p:sp>
      <p:sp>
        <p:nvSpPr>
          <p:cNvPr id="22" name="Text Placeholder 21">
            <a:extLst>
              <a:ext uri="{FF2B5EF4-FFF2-40B4-BE49-F238E27FC236}">
                <a16:creationId xmlns:a16="http://schemas.microsoft.com/office/drawing/2014/main" id="{80DAA439-5D42-EF46-9049-E1A41FBBA60B}"/>
              </a:ext>
            </a:extLst>
          </p:cNvPr>
          <p:cNvSpPr>
            <a:spLocks noGrp="1"/>
          </p:cNvSpPr>
          <p:nvPr>
            <p:ph type="body" sz="quarter" idx="12" hasCustomPrompt="1"/>
          </p:nvPr>
        </p:nvSpPr>
        <p:spPr>
          <a:xfrm>
            <a:off x="838200" y="1111807"/>
            <a:ext cx="10515600" cy="1288184"/>
          </a:xfrm>
        </p:spPr>
        <p:txBody>
          <a:bodyPr>
            <a:normAutofit/>
          </a:bodyPr>
          <a:lstStyle>
            <a:lvl1pPr marL="0" indent="0">
              <a:buFontTx/>
              <a:buNone/>
              <a:defRPr sz="2400">
                <a:solidFill>
                  <a:schemeClr val="bg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Here is more text</a:t>
            </a:r>
          </a:p>
        </p:txBody>
      </p:sp>
      <p:sp>
        <p:nvSpPr>
          <p:cNvPr id="6" name="Content Placeholder 5">
            <a:extLst>
              <a:ext uri="{FF2B5EF4-FFF2-40B4-BE49-F238E27FC236}">
                <a16:creationId xmlns:a16="http://schemas.microsoft.com/office/drawing/2014/main" id="{FB53B5FC-75EC-7447-8B6A-95DB9FA749FF}"/>
              </a:ext>
            </a:extLst>
          </p:cNvPr>
          <p:cNvSpPr>
            <a:spLocks noGrp="1"/>
          </p:cNvSpPr>
          <p:nvPr>
            <p:ph sz="quarter" idx="13" hasCustomPrompt="1"/>
          </p:nvPr>
        </p:nvSpPr>
        <p:spPr>
          <a:xfrm>
            <a:off x="838200" y="346075"/>
            <a:ext cx="10515600" cy="703079"/>
          </a:xfrm>
        </p:spPr>
        <p:txBody>
          <a:bodyPr/>
          <a:lstStyle>
            <a:lvl1pPr marL="0" indent="0">
              <a:buNone/>
              <a:defRPr sz="4000">
                <a:solidFill>
                  <a:schemeClr val="bg2"/>
                </a:solidFill>
              </a:defRPr>
            </a:lvl1pPr>
          </a:lstStyle>
          <a:p>
            <a:pPr lvl="0"/>
            <a:r>
              <a:rPr lang="en-US" dirty="0"/>
              <a:t>Click to edit Master title style</a:t>
            </a:r>
          </a:p>
        </p:txBody>
      </p:sp>
    </p:spTree>
    <p:extLst>
      <p:ext uri="{BB962C8B-B14F-4D97-AF65-F5344CB8AC3E}">
        <p14:creationId xmlns:p14="http://schemas.microsoft.com/office/powerpoint/2010/main" val="977319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ption with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04897" y="346075"/>
            <a:ext cx="5948903" cy="5125454"/>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a:t>
            </a:r>
            <a:r>
              <a:rPr lang="en-US" dirty="0" err="1"/>
              <a:t>levelz</a:t>
            </a:r>
            <a:endParaRPr lang="en-US" dirty="0"/>
          </a:p>
        </p:txBody>
      </p:sp>
      <p:sp>
        <p:nvSpPr>
          <p:cNvPr id="10" name="Text Placeholder 3">
            <a:extLst>
              <a:ext uri="{FF2B5EF4-FFF2-40B4-BE49-F238E27FC236}">
                <a16:creationId xmlns:a16="http://schemas.microsoft.com/office/drawing/2014/main" id="{7EBA9D30-F2BC-8B49-AAA4-58605BAC4E83}"/>
              </a:ext>
            </a:extLst>
          </p:cNvPr>
          <p:cNvSpPr>
            <a:spLocks noGrp="1"/>
          </p:cNvSpPr>
          <p:nvPr>
            <p:ph type="body" sz="half" idx="2"/>
          </p:nvPr>
        </p:nvSpPr>
        <p:spPr>
          <a:xfrm>
            <a:off x="838200" y="1596955"/>
            <a:ext cx="4298498" cy="3896345"/>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ext Placeholder 3">
            <a:extLst>
              <a:ext uri="{FF2B5EF4-FFF2-40B4-BE49-F238E27FC236}">
                <a16:creationId xmlns:a16="http://schemas.microsoft.com/office/drawing/2014/main" id="{B5FC273E-74FE-2745-B332-9B66E1A6FB35}"/>
              </a:ext>
            </a:extLst>
          </p:cNvPr>
          <p:cNvSpPr>
            <a:spLocks noGrp="1"/>
          </p:cNvSpPr>
          <p:nvPr>
            <p:ph type="body" sz="half" idx="10"/>
          </p:nvPr>
        </p:nvSpPr>
        <p:spPr>
          <a:xfrm>
            <a:off x="838200" y="348598"/>
            <a:ext cx="4298498" cy="1110343"/>
          </a:xfrm>
        </p:spPr>
        <p:txBody>
          <a:bodyPr>
            <a:noAutofit/>
          </a:bodyPr>
          <a:lstStyle>
            <a:lvl1pPr marL="0" indent="0">
              <a:buNone/>
              <a:defRPr sz="40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725035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ption with Photo">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6B611CB1-091A-9F42-A819-40B56B6B47BF}"/>
              </a:ext>
            </a:extLst>
          </p:cNvPr>
          <p:cNvSpPr>
            <a:spLocks noGrp="1"/>
          </p:cNvSpPr>
          <p:nvPr>
            <p:ph type="body" sz="half" idx="2"/>
          </p:nvPr>
        </p:nvSpPr>
        <p:spPr>
          <a:xfrm>
            <a:off x="838200" y="1596955"/>
            <a:ext cx="4298498" cy="3896345"/>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ext Placeholder 3">
            <a:extLst>
              <a:ext uri="{FF2B5EF4-FFF2-40B4-BE49-F238E27FC236}">
                <a16:creationId xmlns:a16="http://schemas.microsoft.com/office/drawing/2014/main" id="{DAA3121C-8426-EE4D-B4F7-9E5BE516FB32}"/>
              </a:ext>
            </a:extLst>
          </p:cNvPr>
          <p:cNvSpPr>
            <a:spLocks noGrp="1"/>
          </p:cNvSpPr>
          <p:nvPr>
            <p:ph type="body" sz="half" idx="10"/>
          </p:nvPr>
        </p:nvSpPr>
        <p:spPr>
          <a:xfrm>
            <a:off x="838200" y="348598"/>
            <a:ext cx="4298498" cy="1110343"/>
          </a:xfrm>
        </p:spPr>
        <p:txBody>
          <a:bodyPr>
            <a:noAutofit/>
          </a:bodyPr>
          <a:lstStyle>
            <a:lvl1pPr marL="0" indent="0">
              <a:buNone/>
              <a:defRPr sz="40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6E41A302-2653-3549-85CB-79372B885185}"/>
              </a:ext>
            </a:extLst>
          </p:cNvPr>
          <p:cNvSpPr>
            <a:spLocks noGrp="1"/>
          </p:cNvSpPr>
          <p:nvPr>
            <p:ph type="pic" sz="quarter" idx="11"/>
          </p:nvPr>
        </p:nvSpPr>
        <p:spPr>
          <a:xfrm>
            <a:off x="5377543" y="348598"/>
            <a:ext cx="6106432" cy="5144152"/>
          </a:xfrm>
        </p:spPr>
        <p:txBody>
          <a:bodyPr/>
          <a:lstStyle/>
          <a:p>
            <a:endParaRPr lang="en-US"/>
          </a:p>
        </p:txBody>
      </p:sp>
    </p:spTree>
    <p:extLst>
      <p:ext uri="{BB962C8B-B14F-4D97-AF65-F5344CB8AC3E}">
        <p14:creationId xmlns:p14="http://schemas.microsoft.com/office/powerpoint/2010/main" val="85467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Statement ">
    <p:spTree>
      <p:nvGrpSpPr>
        <p:cNvPr id="1" name=""/>
        <p:cNvGrpSpPr/>
        <p:nvPr/>
      </p:nvGrpSpPr>
      <p:grpSpPr>
        <a:xfrm>
          <a:off x="0" y="0"/>
          <a:ext cx="0" cy="0"/>
          <a:chOff x="0" y="0"/>
          <a:chExt cx="0" cy="0"/>
        </a:xfrm>
      </p:grpSpPr>
      <p:sp>
        <p:nvSpPr>
          <p:cNvPr id="2" name="Main slide content text">
            <a:extLst>
              <a:ext uri="{FF2B5EF4-FFF2-40B4-BE49-F238E27FC236}">
                <a16:creationId xmlns:a16="http://schemas.microsoft.com/office/drawing/2014/main" id="{10444066-94ED-2F4C-A6C5-A42B46EFB56D}"/>
              </a:ext>
            </a:extLst>
          </p:cNvPr>
          <p:cNvSpPr>
            <a:spLocks noGrp="1"/>
          </p:cNvSpPr>
          <p:nvPr>
            <p:ph type="body" sz="quarter" idx="20"/>
          </p:nvPr>
        </p:nvSpPr>
        <p:spPr>
          <a:xfrm>
            <a:off x="838201" y="2128543"/>
            <a:ext cx="10515600" cy="1690256"/>
          </a:xfrm>
        </p:spPr>
        <p:txBody>
          <a:bodyPr/>
          <a:lstStyle>
            <a:lvl1pPr>
              <a:defRPr>
                <a:solidFill>
                  <a:schemeClr val="bg1"/>
                </a:solidFill>
              </a:defRPr>
            </a:lvl1pPr>
          </a:lstStyle>
          <a:p>
            <a:r>
              <a:rPr lang="en-US" dirty="0"/>
              <a:t>This slide is for a single statement. Do not include too much text. People will read the slide instead of listening to you.</a:t>
            </a:r>
          </a:p>
        </p:txBody>
      </p:sp>
      <p:sp>
        <p:nvSpPr>
          <p:cNvPr id="4" name="Subtitle, if applicable">
            <a:extLst>
              <a:ext uri="{FF2B5EF4-FFF2-40B4-BE49-F238E27FC236}">
                <a16:creationId xmlns:a16="http://schemas.microsoft.com/office/drawing/2014/main" id="{3D47FB3D-A6D0-FD40-AF7F-279F650A7F80}"/>
              </a:ext>
            </a:extLst>
          </p:cNvPr>
          <p:cNvSpPr>
            <a:spLocks noGrp="1"/>
          </p:cNvSpPr>
          <p:nvPr>
            <p:ph sz="quarter" idx="19" hasCustomPrompt="1"/>
          </p:nvPr>
        </p:nvSpPr>
        <p:spPr>
          <a:xfrm>
            <a:off x="838201" y="1209087"/>
            <a:ext cx="10515600" cy="481659"/>
          </a:xfr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b="0" i="1">
                <a:solidFill>
                  <a:schemeClr val="bg2"/>
                </a:solidFill>
                <a:latin typeface="Georgia" panose="02040502050405020303" pitchFamily="18" charset="0"/>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Click to add subtitle, if applicable</a:t>
            </a:r>
          </a:p>
        </p:txBody>
      </p:sp>
      <p:sp>
        <p:nvSpPr>
          <p:cNvPr id="6" name="Content Placeholder 5">
            <a:extLst>
              <a:ext uri="{FF2B5EF4-FFF2-40B4-BE49-F238E27FC236}">
                <a16:creationId xmlns:a16="http://schemas.microsoft.com/office/drawing/2014/main" id="{597113B9-C9E0-F14F-9413-28BFB0EF4897}"/>
              </a:ext>
            </a:extLst>
          </p:cNvPr>
          <p:cNvSpPr>
            <a:spLocks noGrp="1"/>
          </p:cNvSpPr>
          <p:nvPr>
            <p:ph sz="quarter" idx="10" hasCustomPrompt="1"/>
          </p:nvPr>
        </p:nvSpPr>
        <p:spPr>
          <a:xfrm>
            <a:off x="838200" y="346075"/>
            <a:ext cx="10515600" cy="703079"/>
          </a:xfrm>
        </p:spPr>
        <p:txBody>
          <a:bodyPr/>
          <a:lstStyle>
            <a:lvl1pPr marL="0" indent="0">
              <a:buNone/>
              <a:defRPr sz="4000">
                <a:solidFill>
                  <a:schemeClr val="bg2"/>
                </a:solidFill>
              </a:defRPr>
            </a:lvl1pPr>
          </a:lstStyle>
          <a:p>
            <a:pPr lvl="0"/>
            <a:r>
              <a:rPr lang="en-US" dirty="0"/>
              <a:t>Click to edit Master title style</a:t>
            </a:r>
          </a:p>
        </p:txBody>
      </p:sp>
    </p:spTree>
    <p:extLst>
      <p:ext uri="{BB962C8B-B14F-4D97-AF65-F5344CB8AC3E}">
        <p14:creationId xmlns:p14="http://schemas.microsoft.com/office/powerpoint/2010/main" val="3298211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37089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2109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61" r:id="rId9"/>
    <p:sldLayoutId id="2147483662" r:id="rId10"/>
    <p:sldLayoutId id="2147483660" r:id="rId11"/>
  </p:sldLayoutIdLst>
  <p:txStyles>
    <p:titleStyle>
      <a:lvl1pPr algn="l"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hyperlink" Target="https://www.govtech.com/workforce/Black-Latino-People-Are-Being-Left-Out-of-the-Tech-Workforce.html" TargetMode="External"/><Relationship Id="rId3" Type="http://schemas.openxmlformats.org/officeDocument/2006/relationships/hyperlink" Target="https://services.google.com/fh/files/misc/closing-computer-science-learning-gaps-blackstudents.pdf" TargetMode="External"/><Relationship Id="rId7" Type="http://schemas.openxmlformats.org/officeDocument/2006/relationships/hyperlink" Target="https://eab.com/insights/daily-briefing/student-success/a-third-of-minority-students-leave-stem-majors-heres-why/"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services.google.com/fh/files/misc/closing-computer-science-learning-gaps-girls.pdf" TargetMode="External"/><Relationship Id="rId5" Type="http://schemas.openxmlformats.org/officeDocument/2006/relationships/hyperlink" Target="https://services.google.com/fh/files/misc/closing-computer-science-learning-gaps-rural-and-small-town-school-districts.pdf" TargetMode="External"/><Relationship Id="rId10" Type="http://schemas.openxmlformats.org/officeDocument/2006/relationships/hyperlink" Target="https://services.google.com/fh/files/misc/diversity-gaps-in-computer-science-report.pdf" TargetMode="External"/><Relationship Id="rId4" Type="http://schemas.openxmlformats.org/officeDocument/2006/relationships/hyperlink" Target="https://services.google.com/fh/files/misc/closing-computer-science-learning-gaps-hispanicstudents.pdf" TargetMode="External"/><Relationship Id="rId9" Type="http://schemas.openxmlformats.org/officeDocument/2006/relationships/hyperlink" Target="https://www.washingtonpost.com/local/education/the-science-divide-why-do-latino-and-black-students-leave-stem-majors-at-higher-rates/2019/05/03/e386d318-4b32-11e9-93d0-64dbcf38ba41_story.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8F2E-28AE-F84C-A9AF-44F0AE474F39}"/>
              </a:ext>
            </a:extLst>
          </p:cNvPr>
          <p:cNvSpPr>
            <a:spLocks noGrp="1"/>
          </p:cNvSpPr>
          <p:nvPr>
            <p:ph type="ctrTitle"/>
          </p:nvPr>
        </p:nvSpPr>
        <p:spPr/>
        <p:txBody>
          <a:bodyPr>
            <a:normAutofit/>
          </a:bodyPr>
          <a:lstStyle/>
          <a:p>
            <a:r>
              <a:rPr lang="en-US" sz="6000" dirty="0"/>
              <a:t>Disparities in Computer Science Representation </a:t>
            </a:r>
          </a:p>
        </p:txBody>
      </p:sp>
      <p:sp>
        <p:nvSpPr>
          <p:cNvPr id="3" name="Subtitle 2">
            <a:extLst>
              <a:ext uri="{FF2B5EF4-FFF2-40B4-BE49-F238E27FC236}">
                <a16:creationId xmlns:a16="http://schemas.microsoft.com/office/drawing/2014/main" id="{463F94B4-E357-7C40-82DD-4CAA26A4663A}"/>
              </a:ext>
            </a:extLst>
          </p:cNvPr>
          <p:cNvSpPr>
            <a:spLocks noGrp="1"/>
          </p:cNvSpPr>
          <p:nvPr>
            <p:ph type="subTitle" idx="1"/>
          </p:nvPr>
        </p:nvSpPr>
        <p:spPr>
          <a:xfrm>
            <a:off x="1524000" y="3154863"/>
            <a:ext cx="9144000" cy="1655762"/>
          </a:xfrm>
        </p:spPr>
        <p:txBody>
          <a:bodyPr>
            <a:normAutofit lnSpcReduction="10000"/>
          </a:bodyPr>
          <a:lstStyle/>
          <a:p>
            <a:r>
              <a:rPr lang="en-US" dirty="0"/>
              <a:t>Minorities in Computer Science</a:t>
            </a:r>
          </a:p>
          <a:p>
            <a:r>
              <a:rPr lang="en-US" dirty="0"/>
              <a:t>CPSC-230-06</a:t>
            </a:r>
          </a:p>
          <a:p>
            <a:r>
              <a:rPr lang="en-US" dirty="0"/>
              <a:t>Interterm 2021</a:t>
            </a:r>
          </a:p>
          <a:p>
            <a:r>
              <a:rPr lang="en-US" dirty="0"/>
              <a:t>Elia Eiroa Lledo</a:t>
            </a:r>
          </a:p>
          <a:p>
            <a:endParaRPr lang="en-US" dirty="0"/>
          </a:p>
        </p:txBody>
      </p:sp>
    </p:spTree>
    <p:extLst>
      <p:ext uri="{BB962C8B-B14F-4D97-AF65-F5344CB8AC3E}">
        <p14:creationId xmlns:p14="http://schemas.microsoft.com/office/powerpoint/2010/main" val="1908378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lstStyle/>
          <a:p>
            <a:r>
              <a:rPr lang="en-US" dirty="0"/>
              <a:t>The Gaps</a:t>
            </a:r>
          </a:p>
        </p:txBody>
      </p:sp>
      <p:sp>
        <p:nvSpPr>
          <p:cNvPr id="2" name="TextBox 1">
            <a:extLst>
              <a:ext uri="{FF2B5EF4-FFF2-40B4-BE49-F238E27FC236}">
                <a16:creationId xmlns:a16="http://schemas.microsoft.com/office/drawing/2014/main" id="{ED6EFAC6-7247-5643-8955-E311485FC98F}"/>
              </a:ext>
            </a:extLst>
          </p:cNvPr>
          <p:cNvSpPr txBox="1"/>
          <p:nvPr/>
        </p:nvSpPr>
        <p:spPr>
          <a:xfrm>
            <a:off x="838200" y="1049154"/>
            <a:ext cx="10515600" cy="1200329"/>
          </a:xfrm>
          <a:prstGeom prst="rect">
            <a:avLst/>
          </a:prstGeom>
          <a:noFill/>
        </p:spPr>
        <p:txBody>
          <a:bodyPr wrap="square" rtlCol="0">
            <a:spAutoFit/>
          </a:bodyPr>
          <a:lstStyle/>
          <a:p>
            <a:pPr algn="ctr">
              <a:lnSpc>
                <a:spcPct val="100000"/>
              </a:lnSpc>
            </a:pPr>
            <a:r>
              <a:rPr lang="en-US" b="1" dirty="0">
                <a:solidFill>
                  <a:srgbClr val="5B6770"/>
                </a:solidFill>
                <a:latin typeface="Verdana" panose="020B0604030504040204" pitchFamily="34" charset="0"/>
                <a:ea typeface="Verdana" panose="020B0604030504040204" pitchFamily="34" charset="0"/>
                <a:cs typeface="Verdana" panose="020B0604030504040204" pitchFamily="34" charset="0"/>
              </a:rPr>
              <a:t>500,000 current openings:</a:t>
            </a: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 </a:t>
            </a:r>
          </a:p>
          <a:p>
            <a:pPr algn="ctr">
              <a:lnSpc>
                <a:spcPct val="100000"/>
              </a:lnSpc>
            </a:pP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These </a:t>
            </a:r>
            <a:r>
              <a:rPr lang="en-US" u="sng" dirty="0">
                <a:solidFill>
                  <a:srgbClr val="5B6770"/>
                </a:solidFill>
                <a:latin typeface="Verdana" panose="020B0604030504040204" pitchFamily="34" charset="0"/>
                <a:ea typeface="Verdana" panose="020B0604030504040204" pitchFamily="34" charset="0"/>
                <a:cs typeface="Verdana" panose="020B0604030504040204" pitchFamily="34" charset="0"/>
              </a:rPr>
              <a:t>jobs</a:t>
            </a: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 are in </a:t>
            </a:r>
            <a:r>
              <a:rPr lang="en-US" b="1" dirty="0">
                <a:solidFill>
                  <a:srgbClr val="5B6770"/>
                </a:solidFill>
                <a:latin typeface="Verdana" panose="020B0604030504040204" pitchFamily="34" charset="0"/>
                <a:ea typeface="Verdana" panose="020B0604030504040204" pitchFamily="34" charset="0"/>
                <a:cs typeface="Verdana" panose="020B0604030504040204" pitchFamily="34" charset="0"/>
              </a:rPr>
              <a:t>every</a:t>
            </a: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 industry and </a:t>
            </a:r>
            <a:r>
              <a:rPr lang="en-US" b="1" dirty="0">
                <a:solidFill>
                  <a:srgbClr val="5B6770"/>
                </a:solidFill>
                <a:latin typeface="Verdana" panose="020B0604030504040204" pitchFamily="34" charset="0"/>
                <a:ea typeface="Verdana" panose="020B0604030504040204" pitchFamily="34" charset="0"/>
                <a:cs typeface="Verdana" panose="020B0604030504040204" pitchFamily="34" charset="0"/>
              </a:rPr>
              <a:t>every</a:t>
            </a: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 state, and they’re projected to grow at twice the rate of all other jobs.</a:t>
            </a:r>
          </a:p>
          <a:p>
            <a:endParaRPr lang="en-US" dirty="0"/>
          </a:p>
        </p:txBody>
      </p:sp>
      <p:pic>
        <p:nvPicPr>
          <p:cNvPr id="6" name="Picture 5" descr="Text, logo&#10;&#10;Description automatically generated">
            <a:extLst>
              <a:ext uri="{FF2B5EF4-FFF2-40B4-BE49-F238E27FC236}">
                <a16:creationId xmlns:a16="http://schemas.microsoft.com/office/drawing/2014/main" id="{A2CD1654-E588-9C47-8D94-60F1EA597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240" y="2249483"/>
            <a:ext cx="7251519" cy="3465733"/>
          </a:xfrm>
          <a:prstGeom prst="rect">
            <a:avLst/>
          </a:prstGeom>
        </p:spPr>
      </p:pic>
      <p:sp>
        <p:nvSpPr>
          <p:cNvPr id="3" name="TextBox 2">
            <a:extLst>
              <a:ext uri="{FF2B5EF4-FFF2-40B4-BE49-F238E27FC236}">
                <a16:creationId xmlns:a16="http://schemas.microsoft.com/office/drawing/2014/main" id="{4E7C6761-D828-C64D-B1C8-7BE3F712EABF}"/>
              </a:ext>
            </a:extLst>
          </p:cNvPr>
          <p:cNvSpPr txBox="1"/>
          <p:nvPr/>
        </p:nvSpPr>
        <p:spPr>
          <a:xfrm>
            <a:off x="7785083" y="5934844"/>
            <a:ext cx="3568717" cy="577081"/>
          </a:xfrm>
          <a:prstGeom prst="rect">
            <a:avLst/>
          </a:prstGeom>
          <a:noFill/>
        </p:spPr>
        <p:txBody>
          <a:bodyPr wrap="square" rtlCol="0">
            <a:spAutoFit/>
          </a:bodyPr>
          <a:lstStyle/>
          <a:p>
            <a:r>
              <a:rPr lang="en-US" sz="1050" dirty="0">
                <a:solidFill>
                  <a:srgbClr val="5B6770"/>
                </a:solidFill>
                <a:latin typeface="Verdana" panose="020B0604030504040204" pitchFamily="34" charset="0"/>
                <a:ea typeface="Verdana" panose="020B0604030504040204" pitchFamily="34" charset="0"/>
                <a:cs typeface="Verdana" panose="020B0604030504040204" pitchFamily="34" charset="0"/>
              </a:rPr>
              <a:t>Sources: Bureau of Labor Statistics, National Center for Education Statistics</a:t>
            </a:r>
          </a:p>
          <a:p>
            <a:endParaRPr lang="en-US" sz="1050" dirty="0"/>
          </a:p>
        </p:txBody>
      </p:sp>
    </p:spTree>
    <p:extLst>
      <p:ext uri="{BB962C8B-B14F-4D97-AF65-F5344CB8AC3E}">
        <p14:creationId xmlns:p14="http://schemas.microsoft.com/office/powerpoint/2010/main" val="3397536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DCC8EA86-01CC-F744-8A94-1DAFEBEDA399}"/>
              </a:ext>
            </a:extLst>
          </p:cNvPr>
          <p:cNvPicPr>
            <a:picLocks noChangeAspect="1"/>
          </p:cNvPicPr>
          <p:nvPr/>
        </p:nvPicPr>
        <p:blipFill>
          <a:blip r:embed="rId3"/>
          <a:stretch>
            <a:fillRect/>
          </a:stretch>
        </p:blipFill>
        <p:spPr>
          <a:xfrm>
            <a:off x="763553" y="239843"/>
            <a:ext cx="9326983" cy="6618157"/>
          </a:xfrm>
          <a:prstGeom prst="rect">
            <a:avLst/>
          </a:prstGeom>
        </p:spPr>
      </p:pic>
    </p:spTree>
    <p:extLst>
      <p:ext uri="{BB962C8B-B14F-4D97-AF65-F5344CB8AC3E}">
        <p14:creationId xmlns:p14="http://schemas.microsoft.com/office/powerpoint/2010/main" val="1223455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 funnel chart&#10;&#10;Description automatically generated">
            <a:extLst>
              <a:ext uri="{FF2B5EF4-FFF2-40B4-BE49-F238E27FC236}">
                <a16:creationId xmlns:a16="http://schemas.microsoft.com/office/drawing/2014/main" id="{30F3E635-B5DC-2D4E-A7FD-889F39BF7581}"/>
              </a:ext>
            </a:extLst>
          </p:cNvPr>
          <p:cNvPicPr>
            <a:picLocks noChangeAspect="1"/>
          </p:cNvPicPr>
          <p:nvPr/>
        </p:nvPicPr>
        <p:blipFill>
          <a:blip r:embed="rId3"/>
          <a:stretch>
            <a:fillRect/>
          </a:stretch>
        </p:blipFill>
        <p:spPr>
          <a:xfrm>
            <a:off x="3637572" y="0"/>
            <a:ext cx="4916855" cy="6858000"/>
          </a:xfrm>
          <a:prstGeom prst="rect">
            <a:avLst/>
          </a:prstGeom>
        </p:spPr>
      </p:pic>
    </p:spTree>
    <p:extLst>
      <p:ext uri="{BB962C8B-B14F-4D97-AF65-F5344CB8AC3E}">
        <p14:creationId xmlns:p14="http://schemas.microsoft.com/office/powerpoint/2010/main" val="255785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897E0-B152-294E-A85A-CF15639B7573}"/>
              </a:ext>
            </a:extLst>
          </p:cNvPr>
          <p:cNvSpPr>
            <a:spLocks noGrp="1"/>
          </p:cNvSpPr>
          <p:nvPr>
            <p:ph type="title" idx="4294967295"/>
          </p:nvPr>
        </p:nvSpPr>
        <p:spPr>
          <a:xfrm>
            <a:off x="838200" y="350116"/>
            <a:ext cx="10515600" cy="653184"/>
          </a:xfrm>
        </p:spPr>
        <p:txBody>
          <a:bodyPr>
            <a:normAutofit fontScale="90000"/>
          </a:bodyPr>
          <a:lstStyle/>
          <a:p>
            <a:r>
              <a:rPr lang="en-US" dirty="0"/>
              <a:t>Exposure to Technology</a:t>
            </a:r>
          </a:p>
        </p:txBody>
      </p:sp>
      <p:sp>
        <p:nvSpPr>
          <p:cNvPr id="5" name="Text Placeholder 4">
            <a:extLst>
              <a:ext uri="{FF2B5EF4-FFF2-40B4-BE49-F238E27FC236}">
                <a16:creationId xmlns:a16="http://schemas.microsoft.com/office/drawing/2014/main" id="{AD1CAF0B-64B4-3749-A386-4A4F43857144}"/>
              </a:ext>
            </a:extLst>
          </p:cNvPr>
          <p:cNvSpPr>
            <a:spLocks noGrp="1"/>
          </p:cNvSpPr>
          <p:nvPr>
            <p:ph type="body" sz="quarter" idx="12"/>
          </p:nvPr>
        </p:nvSpPr>
        <p:spPr>
          <a:xfrm>
            <a:off x="838200" y="1112726"/>
            <a:ext cx="10515600" cy="821005"/>
          </a:xfrm>
        </p:spPr>
        <p:txBody>
          <a:bodyPr>
            <a:normAutofit/>
          </a:bodyPr>
          <a:lstStyle/>
          <a:p>
            <a:r>
              <a:rPr lang="en-US" dirty="0"/>
              <a:t>Home Computer Access Is Higher Among White Students, With Large Majorities of All Students Reporting Daily Cellphone Usage</a:t>
            </a:r>
            <a:endParaRPr lang="en-US" sz="2400" dirty="0"/>
          </a:p>
        </p:txBody>
      </p:sp>
      <p:pic>
        <p:nvPicPr>
          <p:cNvPr id="11" name="Picture 10" descr="Chart, bar chart&#10;&#10;Description automatically generated">
            <a:extLst>
              <a:ext uri="{FF2B5EF4-FFF2-40B4-BE49-F238E27FC236}">
                <a16:creationId xmlns:a16="http://schemas.microsoft.com/office/drawing/2014/main" id="{D14A53E0-5B35-2A4A-B12F-0BF29CBC8448}"/>
              </a:ext>
            </a:extLst>
          </p:cNvPr>
          <p:cNvPicPr>
            <a:picLocks noChangeAspect="1"/>
          </p:cNvPicPr>
          <p:nvPr/>
        </p:nvPicPr>
        <p:blipFill>
          <a:blip r:embed="rId3"/>
          <a:stretch>
            <a:fillRect/>
          </a:stretch>
        </p:blipFill>
        <p:spPr>
          <a:xfrm>
            <a:off x="838200" y="2043157"/>
            <a:ext cx="4457855" cy="4144052"/>
          </a:xfrm>
          <a:prstGeom prst="rect">
            <a:avLst/>
          </a:prstGeom>
        </p:spPr>
      </p:pic>
      <p:pic>
        <p:nvPicPr>
          <p:cNvPr id="13" name="Picture 12" descr="Chart, bar chart&#10;&#10;Description automatically generated">
            <a:extLst>
              <a:ext uri="{FF2B5EF4-FFF2-40B4-BE49-F238E27FC236}">
                <a16:creationId xmlns:a16="http://schemas.microsoft.com/office/drawing/2014/main" id="{11661457-442B-C74C-89B6-878D8B5BBEF3}"/>
              </a:ext>
            </a:extLst>
          </p:cNvPr>
          <p:cNvPicPr>
            <a:picLocks noChangeAspect="1"/>
          </p:cNvPicPr>
          <p:nvPr/>
        </p:nvPicPr>
        <p:blipFill>
          <a:blip r:embed="rId4"/>
          <a:stretch>
            <a:fillRect/>
          </a:stretch>
        </p:blipFill>
        <p:spPr>
          <a:xfrm>
            <a:off x="6895947" y="2043157"/>
            <a:ext cx="4457855" cy="4192844"/>
          </a:xfrm>
          <a:prstGeom prst="rect">
            <a:avLst/>
          </a:prstGeom>
        </p:spPr>
      </p:pic>
    </p:spTree>
    <p:extLst>
      <p:ext uri="{BB962C8B-B14F-4D97-AF65-F5344CB8AC3E}">
        <p14:creationId xmlns:p14="http://schemas.microsoft.com/office/powerpoint/2010/main" val="1869456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A51C0-0822-CF44-9A36-D825ED583036}"/>
              </a:ext>
            </a:extLst>
          </p:cNvPr>
          <p:cNvSpPr>
            <a:spLocks noGrp="1"/>
          </p:cNvSpPr>
          <p:nvPr>
            <p:ph sz="quarter" idx="10"/>
          </p:nvPr>
        </p:nvSpPr>
        <p:spPr/>
        <p:txBody>
          <a:bodyPr>
            <a:normAutofit fontScale="92500"/>
          </a:bodyPr>
          <a:lstStyle/>
          <a:p>
            <a:r>
              <a:rPr lang="en-US" dirty="0"/>
              <a:t>It is Not a Matter of Whether C.S. is Enjoyable</a:t>
            </a:r>
          </a:p>
        </p:txBody>
      </p:sp>
      <p:sp>
        <p:nvSpPr>
          <p:cNvPr id="4" name="Rectangle 3">
            <a:extLst>
              <a:ext uri="{FF2B5EF4-FFF2-40B4-BE49-F238E27FC236}">
                <a16:creationId xmlns:a16="http://schemas.microsoft.com/office/drawing/2014/main" id="{99AFF728-EC81-AF4A-ACE4-DA3CE4958939}"/>
              </a:ext>
            </a:extLst>
          </p:cNvPr>
          <p:cNvSpPr/>
          <p:nvPr/>
        </p:nvSpPr>
        <p:spPr>
          <a:xfrm>
            <a:off x="7747631" y="6023054"/>
            <a:ext cx="2078837" cy="461631"/>
          </a:xfrm>
          <a:prstGeom prst="rect">
            <a:avLst/>
          </a:prstGeom>
        </p:spPr>
        <p:txBody>
          <a:bodyPr wrap="square" lIns="91406" tIns="45703" rIns="91406" bIns="45703">
            <a:spAutoFit/>
          </a:bodyPr>
          <a:lstStyle/>
          <a:p>
            <a:pPr algn="r">
              <a:lnSpc>
                <a:spcPct val="100000"/>
              </a:lnSpc>
            </a:pPr>
            <a:r>
              <a:rPr lang="en-US" sz="1200" dirty="0">
                <a:solidFill>
                  <a:srgbClr val="5B6770"/>
                </a:solidFill>
                <a:latin typeface="Arial"/>
                <a:ea typeface="Adobe Gothic Std B" panose="020B0800000000000000" pitchFamily="34" charset="-128"/>
                <a:cs typeface="Arial"/>
              </a:rPr>
              <a:t>Source: </a:t>
            </a:r>
          </a:p>
          <a:p>
            <a:pPr algn="r">
              <a:lnSpc>
                <a:spcPct val="100000"/>
              </a:lnSpc>
            </a:pPr>
            <a:r>
              <a:rPr lang="en-US" sz="1200" dirty="0">
                <a:solidFill>
                  <a:srgbClr val="5B6770"/>
                </a:solidFill>
                <a:latin typeface="Arial"/>
                <a:ea typeface="Adobe Gothic Std B" panose="020B0800000000000000" pitchFamily="34" charset="-128"/>
                <a:cs typeface="Arial"/>
              </a:rPr>
              <a:t>Change the Equation</a:t>
            </a:r>
          </a:p>
        </p:txBody>
      </p:sp>
      <p:pic>
        <p:nvPicPr>
          <p:cNvPr id="5" name="Picture 4">
            <a:extLst>
              <a:ext uri="{FF2B5EF4-FFF2-40B4-BE49-F238E27FC236}">
                <a16:creationId xmlns:a16="http://schemas.microsoft.com/office/drawing/2014/main" id="{F489ADD5-A2DB-144E-8717-78BF174D7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75" y="1491006"/>
            <a:ext cx="7948850" cy="4532048"/>
          </a:xfrm>
          <a:prstGeom prst="rect">
            <a:avLst/>
          </a:prstGeom>
        </p:spPr>
      </p:pic>
      <p:sp>
        <p:nvSpPr>
          <p:cNvPr id="7" name="TextBox 6">
            <a:extLst>
              <a:ext uri="{FF2B5EF4-FFF2-40B4-BE49-F238E27FC236}">
                <a16:creationId xmlns:a16="http://schemas.microsoft.com/office/drawing/2014/main" id="{F6DD6378-E650-1F4C-9DAF-A5000E42FD1C}"/>
              </a:ext>
            </a:extLst>
          </p:cNvPr>
          <p:cNvSpPr txBox="1"/>
          <p:nvPr/>
        </p:nvSpPr>
        <p:spPr>
          <a:xfrm>
            <a:off x="3413182" y="946915"/>
            <a:ext cx="5365636" cy="646331"/>
          </a:xfrm>
          <a:prstGeom prst="rect">
            <a:avLst/>
          </a:prstGeom>
          <a:noFill/>
        </p:spPr>
        <p:txBody>
          <a:bodyPr wrap="none" rtlCol="0">
            <a:spAutoFit/>
          </a:bodyPr>
          <a:lstStyle/>
          <a:p>
            <a:r>
              <a:rPr lang="en-US" dirty="0"/>
              <a:t>Students Love Computer Science and Art the Most</a:t>
            </a:r>
          </a:p>
          <a:p>
            <a:endParaRPr lang="en-US" dirty="0"/>
          </a:p>
        </p:txBody>
      </p:sp>
    </p:spTree>
    <p:extLst>
      <p:ext uri="{BB962C8B-B14F-4D97-AF65-F5344CB8AC3E}">
        <p14:creationId xmlns:p14="http://schemas.microsoft.com/office/powerpoint/2010/main" val="2252607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887745"/>
          </a:xfrm>
        </p:spPr>
        <p:txBody>
          <a:bodyPr>
            <a:normAutofit fontScale="85000" lnSpcReduction="20000"/>
          </a:bodyPr>
          <a:lstStyle/>
          <a:p>
            <a:r>
              <a:rPr lang="en-US" dirty="0"/>
              <a:t>It’s Not a Matter of Whether Girls and Racial Minorities are Interested…</a:t>
            </a:r>
          </a:p>
        </p:txBody>
      </p:sp>
      <p:pic>
        <p:nvPicPr>
          <p:cNvPr id="6" name="Picture 5" descr="Chart, bar chart, waterfall chart&#10;&#10;Description automatically generated">
            <a:extLst>
              <a:ext uri="{FF2B5EF4-FFF2-40B4-BE49-F238E27FC236}">
                <a16:creationId xmlns:a16="http://schemas.microsoft.com/office/drawing/2014/main" id="{A35F27E4-B751-B147-83FC-B8FA98B82FC0}"/>
              </a:ext>
            </a:extLst>
          </p:cNvPr>
          <p:cNvPicPr>
            <a:picLocks noChangeAspect="1"/>
          </p:cNvPicPr>
          <p:nvPr/>
        </p:nvPicPr>
        <p:blipFill>
          <a:blip r:embed="rId3"/>
          <a:stretch>
            <a:fillRect/>
          </a:stretch>
        </p:blipFill>
        <p:spPr>
          <a:xfrm>
            <a:off x="0" y="1233820"/>
            <a:ext cx="11999253" cy="4790121"/>
          </a:xfrm>
          <a:prstGeom prst="rect">
            <a:avLst/>
          </a:prstGeom>
        </p:spPr>
      </p:pic>
      <p:sp>
        <p:nvSpPr>
          <p:cNvPr id="7" name="TextBox 6">
            <a:extLst>
              <a:ext uri="{FF2B5EF4-FFF2-40B4-BE49-F238E27FC236}">
                <a16:creationId xmlns:a16="http://schemas.microsoft.com/office/drawing/2014/main" id="{A73EA588-848E-A946-B984-B4590487C020}"/>
              </a:ext>
            </a:extLst>
          </p:cNvPr>
          <p:cNvSpPr txBox="1"/>
          <p:nvPr/>
        </p:nvSpPr>
        <p:spPr>
          <a:xfrm>
            <a:off x="7680960" y="6142593"/>
            <a:ext cx="2124299" cy="307777"/>
          </a:xfrm>
          <a:prstGeom prst="rect">
            <a:avLst/>
          </a:prstGeom>
          <a:noFill/>
        </p:spPr>
        <p:txBody>
          <a:bodyPr wrap="none" rtlCol="0">
            <a:spAutoFit/>
          </a:bodyPr>
          <a:lstStyle/>
          <a:p>
            <a:r>
              <a:rPr lang="en-US" sz="1400" dirty="0"/>
              <a:t>https://</a:t>
            </a:r>
            <a:r>
              <a:rPr lang="en-US" sz="1400" dirty="0" err="1"/>
              <a:t>code.org</a:t>
            </a:r>
            <a:r>
              <a:rPr lang="en-US" sz="1400" dirty="0"/>
              <a:t>/diversity</a:t>
            </a:r>
          </a:p>
        </p:txBody>
      </p:sp>
    </p:spTree>
    <p:extLst>
      <p:ext uri="{BB962C8B-B14F-4D97-AF65-F5344CB8AC3E}">
        <p14:creationId xmlns:p14="http://schemas.microsoft.com/office/powerpoint/2010/main" val="401638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normAutofit fontScale="77500" lnSpcReduction="20000"/>
          </a:bodyPr>
          <a:lstStyle/>
          <a:p>
            <a:r>
              <a:rPr lang="en-US" dirty="0"/>
              <a:t>Interest and Confidence in Learning Computer Science</a:t>
            </a:r>
          </a:p>
        </p:txBody>
      </p:sp>
      <p:pic>
        <p:nvPicPr>
          <p:cNvPr id="3" name="Picture 2" descr="Chart, bar chart&#10;&#10;Description automatically generated">
            <a:extLst>
              <a:ext uri="{FF2B5EF4-FFF2-40B4-BE49-F238E27FC236}">
                <a16:creationId xmlns:a16="http://schemas.microsoft.com/office/drawing/2014/main" id="{FF352E5C-F15D-6F45-86F6-254F94D47762}"/>
              </a:ext>
            </a:extLst>
          </p:cNvPr>
          <p:cNvPicPr>
            <a:picLocks noChangeAspect="1"/>
          </p:cNvPicPr>
          <p:nvPr/>
        </p:nvPicPr>
        <p:blipFill rotWithShape="1">
          <a:blip r:embed="rId3"/>
          <a:srcRect/>
          <a:stretch/>
        </p:blipFill>
        <p:spPr>
          <a:xfrm>
            <a:off x="7809594" y="1049154"/>
            <a:ext cx="4382405" cy="4658088"/>
          </a:xfrm>
          <a:prstGeom prst="rect">
            <a:avLst/>
          </a:prstGeom>
        </p:spPr>
      </p:pic>
      <p:pic>
        <p:nvPicPr>
          <p:cNvPr id="6" name="Picture 5" descr="Chart, bar chart&#10;&#10;Description automatically generated">
            <a:extLst>
              <a:ext uri="{FF2B5EF4-FFF2-40B4-BE49-F238E27FC236}">
                <a16:creationId xmlns:a16="http://schemas.microsoft.com/office/drawing/2014/main" id="{95691691-A873-B24D-ACD5-551E83071A6A}"/>
              </a:ext>
            </a:extLst>
          </p:cNvPr>
          <p:cNvPicPr>
            <a:picLocks noChangeAspect="1"/>
          </p:cNvPicPr>
          <p:nvPr/>
        </p:nvPicPr>
        <p:blipFill rotWithShape="1">
          <a:blip r:embed="rId4"/>
          <a:srcRect r="4270"/>
          <a:stretch/>
        </p:blipFill>
        <p:spPr>
          <a:xfrm>
            <a:off x="-1" y="1049154"/>
            <a:ext cx="3997073" cy="4694933"/>
          </a:xfrm>
          <a:prstGeom prst="rect">
            <a:avLst/>
          </a:prstGeom>
        </p:spPr>
      </p:pic>
      <p:pic>
        <p:nvPicPr>
          <p:cNvPr id="8" name="Picture 7" descr="Chart, bar chart&#10;&#10;Description automatically generated">
            <a:extLst>
              <a:ext uri="{FF2B5EF4-FFF2-40B4-BE49-F238E27FC236}">
                <a16:creationId xmlns:a16="http://schemas.microsoft.com/office/drawing/2014/main" id="{D1A52569-1617-284B-A294-7188EEC7639D}"/>
              </a:ext>
            </a:extLst>
          </p:cNvPr>
          <p:cNvPicPr>
            <a:picLocks noChangeAspect="1"/>
          </p:cNvPicPr>
          <p:nvPr/>
        </p:nvPicPr>
        <p:blipFill rotWithShape="1">
          <a:blip r:embed="rId5"/>
          <a:srcRect l="2535" r="7700"/>
          <a:stretch/>
        </p:blipFill>
        <p:spPr>
          <a:xfrm>
            <a:off x="4030823" y="1049154"/>
            <a:ext cx="3909171" cy="4694933"/>
          </a:xfrm>
          <a:prstGeom prst="rect">
            <a:avLst/>
          </a:prstGeom>
        </p:spPr>
      </p:pic>
    </p:spTree>
    <p:extLst>
      <p:ext uri="{BB962C8B-B14F-4D97-AF65-F5344CB8AC3E}">
        <p14:creationId xmlns:p14="http://schemas.microsoft.com/office/powerpoint/2010/main" val="133375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77DC1F5-1F33-C54A-885E-CE1CC9816C65}"/>
              </a:ext>
            </a:extLst>
          </p:cNvPr>
          <p:cNvPicPr>
            <a:picLocks noChangeAspect="1"/>
          </p:cNvPicPr>
          <p:nvPr/>
        </p:nvPicPr>
        <p:blipFill>
          <a:blip r:embed="rId3"/>
          <a:stretch>
            <a:fillRect/>
          </a:stretch>
        </p:blipFill>
        <p:spPr>
          <a:xfrm>
            <a:off x="1619250" y="190500"/>
            <a:ext cx="8953500" cy="6477000"/>
          </a:xfrm>
          <a:prstGeom prst="rect">
            <a:avLst/>
          </a:prstGeom>
        </p:spPr>
      </p:pic>
    </p:spTree>
    <p:extLst>
      <p:ext uri="{BB962C8B-B14F-4D97-AF65-F5344CB8AC3E}">
        <p14:creationId xmlns:p14="http://schemas.microsoft.com/office/powerpoint/2010/main" val="271292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923AAF9-19B5-F74E-9991-D4808A15D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71663"/>
            <a:ext cx="12192000" cy="4986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30EEE4-54A5-DC4A-A044-FFB308FAE007}"/>
              </a:ext>
            </a:extLst>
          </p:cNvPr>
          <p:cNvSpPr txBox="1"/>
          <p:nvPr/>
        </p:nvSpPr>
        <p:spPr>
          <a:xfrm>
            <a:off x="518160" y="1225332"/>
            <a:ext cx="11155680" cy="646331"/>
          </a:xfrm>
          <a:prstGeom prst="rect">
            <a:avLst/>
          </a:prstGeom>
          <a:noFill/>
        </p:spPr>
        <p:txBody>
          <a:bodyPr wrap="square" rtlCol="0">
            <a:spAutoFit/>
          </a:bodyPr>
          <a:lstStyle/>
          <a:p>
            <a:r>
              <a:rPr lang="en-US" dirty="0"/>
              <a:t>Studies show children who study computer science perform better in other subjects, excel at problem-solving, and are 17% more likely to enroll in college. But access to computer science is unequal.</a:t>
            </a:r>
          </a:p>
        </p:txBody>
      </p:sp>
      <p:sp>
        <p:nvSpPr>
          <p:cNvPr id="5" name="Content Placeholder 3">
            <a:extLst>
              <a:ext uri="{FF2B5EF4-FFF2-40B4-BE49-F238E27FC236}">
                <a16:creationId xmlns:a16="http://schemas.microsoft.com/office/drawing/2014/main" id="{3871B748-5568-3D49-ACDF-9F8F20E66B9C}"/>
              </a:ext>
            </a:extLst>
          </p:cNvPr>
          <p:cNvSpPr txBox="1">
            <a:spLocks/>
          </p:cNvSpPr>
          <p:nvPr/>
        </p:nvSpPr>
        <p:spPr>
          <a:xfrm>
            <a:off x="838200" y="346075"/>
            <a:ext cx="10515600" cy="7030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40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Unequal Access</a:t>
            </a:r>
          </a:p>
        </p:txBody>
      </p:sp>
    </p:spTree>
    <p:extLst>
      <p:ext uri="{BB962C8B-B14F-4D97-AF65-F5344CB8AC3E}">
        <p14:creationId xmlns:p14="http://schemas.microsoft.com/office/powerpoint/2010/main" val="3348005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BDE1C3-F917-E842-95C3-5F7B0B35A988}"/>
              </a:ext>
            </a:extLst>
          </p:cNvPr>
          <p:cNvSpPr>
            <a:spLocks noGrp="1"/>
          </p:cNvSpPr>
          <p:nvPr>
            <p:ph sz="quarter" idx="10"/>
          </p:nvPr>
        </p:nvSpPr>
        <p:spPr/>
        <p:txBody>
          <a:bodyPr/>
          <a:lstStyle/>
          <a:p>
            <a:r>
              <a:rPr lang="en-US" dirty="0"/>
              <a:t>We Need to Close the Gaps</a:t>
            </a:r>
          </a:p>
        </p:txBody>
      </p:sp>
      <p:sp>
        <p:nvSpPr>
          <p:cNvPr id="4" name="Rectangle 3">
            <a:extLst>
              <a:ext uri="{FF2B5EF4-FFF2-40B4-BE49-F238E27FC236}">
                <a16:creationId xmlns:a16="http://schemas.microsoft.com/office/drawing/2014/main" id="{8484AC86-A177-4440-B75A-EC0F1781DF58}"/>
              </a:ext>
            </a:extLst>
          </p:cNvPr>
          <p:cNvSpPr/>
          <p:nvPr/>
        </p:nvSpPr>
        <p:spPr>
          <a:xfrm>
            <a:off x="7965582" y="6108934"/>
            <a:ext cx="2212748" cy="276965"/>
          </a:xfrm>
          <a:prstGeom prst="rect">
            <a:avLst/>
          </a:prstGeom>
        </p:spPr>
        <p:txBody>
          <a:bodyPr wrap="square" lIns="91406" tIns="45703" rIns="91406" bIns="45703">
            <a:spAutoFit/>
          </a:bodyPr>
          <a:lstStyle/>
          <a:p>
            <a:pPr>
              <a:lnSpc>
                <a:spcPct val="100000"/>
              </a:lnSpc>
            </a:pPr>
            <a:r>
              <a:rPr lang="en-US" sz="1200" dirty="0">
                <a:solidFill>
                  <a:srgbClr val="5B6770"/>
                </a:solidFill>
                <a:latin typeface="Arial"/>
                <a:ea typeface="Adobe Gothic Std B" panose="020B0800000000000000" pitchFamily="34" charset="-128"/>
                <a:cs typeface="Arial"/>
              </a:rPr>
              <a:t>Source: Access Report</a:t>
            </a:r>
          </a:p>
        </p:txBody>
      </p:sp>
      <p:pic>
        <p:nvPicPr>
          <p:cNvPr id="5" name="Picture 4" descr="Text, logo&#10;&#10;Description automatically generated">
            <a:extLst>
              <a:ext uri="{FF2B5EF4-FFF2-40B4-BE49-F238E27FC236}">
                <a16:creationId xmlns:a16="http://schemas.microsoft.com/office/drawing/2014/main" id="{304A3576-EF30-1F4B-9F63-714978511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342" y="1225419"/>
            <a:ext cx="9221315" cy="4407161"/>
          </a:xfrm>
          <a:prstGeom prst="rect">
            <a:avLst/>
          </a:prstGeom>
        </p:spPr>
      </p:pic>
    </p:spTree>
    <p:extLst>
      <p:ext uri="{BB962C8B-B14F-4D97-AF65-F5344CB8AC3E}">
        <p14:creationId xmlns:p14="http://schemas.microsoft.com/office/powerpoint/2010/main" val="2789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0BC1-7B6B-2C4F-9C0C-03A9DA6EE703}"/>
              </a:ext>
            </a:extLst>
          </p:cNvPr>
          <p:cNvSpPr>
            <a:spLocks noGrp="1"/>
          </p:cNvSpPr>
          <p:nvPr>
            <p:ph type="title"/>
          </p:nvPr>
        </p:nvSpPr>
        <p:spPr>
          <a:xfrm>
            <a:off x="874456" y="320312"/>
            <a:ext cx="10515600" cy="2468273"/>
          </a:xfrm>
        </p:spPr>
        <p:txBody>
          <a:bodyPr/>
          <a:lstStyle/>
          <a:p>
            <a:r>
              <a:rPr lang="en-US" dirty="0"/>
              <a:t>Why We Should Care About Diversity in the Computational Sciences</a:t>
            </a:r>
          </a:p>
        </p:txBody>
      </p:sp>
      <p:sp>
        <p:nvSpPr>
          <p:cNvPr id="5" name="Text Placeholder 4">
            <a:extLst>
              <a:ext uri="{FF2B5EF4-FFF2-40B4-BE49-F238E27FC236}">
                <a16:creationId xmlns:a16="http://schemas.microsoft.com/office/drawing/2014/main" id="{7C34A366-5928-C841-8771-0EC92ED22B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4406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B476F5B9-D358-014B-B522-AD7568A29D08}"/>
              </a:ext>
            </a:extLst>
          </p:cNvPr>
          <p:cNvPicPr>
            <a:picLocks noChangeAspect="1"/>
          </p:cNvPicPr>
          <p:nvPr/>
        </p:nvPicPr>
        <p:blipFill>
          <a:blip r:embed="rId3"/>
          <a:stretch>
            <a:fillRect/>
          </a:stretch>
        </p:blipFill>
        <p:spPr>
          <a:xfrm>
            <a:off x="3079750" y="44450"/>
            <a:ext cx="6032500" cy="6769100"/>
          </a:xfrm>
          <a:prstGeom prst="rect">
            <a:avLst/>
          </a:prstGeom>
        </p:spPr>
      </p:pic>
    </p:spTree>
    <p:extLst>
      <p:ext uri="{BB962C8B-B14F-4D97-AF65-F5344CB8AC3E}">
        <p14:creationId xmlns:p14="http://schemas.microsoft.com/office/powerpoint/2010/main" val="875576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0BC1-7B6B-2C4F-9C0C-03A9DA6EE703}"/>
              </a:ext>
            </a:extLst>
          </p:cNvPr>
          <p:cNvSpPr>
            <a:spLocks noGrp="1"/>
          </p:cNvSpPr>
          <p:nvPr>
            <p:ph type="title"/>
          </p:nvPr>
        </p:nvSpPr>
        <p:spPr>
          <a:xfrm>
            <a:off x="874456" y="320312"/>
            <a:ext cx="10515600" cy="2468273"/>
          </a:xfrm>
        </p:spPr>
        <p:txBody>
          <a:bodyPr/>
          <a:lstStyle/>
          <a:p>
            <a:r>
              <a:rPr lang="en-US" dirty="0"/>
              <a:t>Views of People in Computer Science</a:t>
            </a:r>
          </a:p>
        </p:txBody>
      </p:sp>
      <p:sp>
        <p:nvSpPr>
          <p:cNvPr id="3" name="Text Placeholder 2">
            <a:extLst>
              <a:ext uri="{FF2B5EF4-FFF2-40B4-BE49-F238E27FC236}">
                <a16:creationId xmlns:a16="http://schemas.microsoft.com/office/drawing/2014/main" id="{D51446AF-4D89-D34B-BAB7-A4E245755DA3}"/>
              </a:ext>
            </a:extLst>
          </p:cNvPr>
          <p:cNvSpPr>
            <a:spLocks noGrp="1"/>
          </p:cNvSpPr>
          <p:nvPr>
            <p:ph type="body" idx="1"/>
          </p:nvPr>
        </p:nvSpPr>
        <p:spPr>
          <a:xfrm>
            <a:off x="760700" y="2921105"/>
            <a:ext cx="10743111" cy="1500187"/>
          </a:xfrm>
        </p:spPr>
        <p:txBody>
          <a:bodyPr/>
          <a:lstStyle/>
          <a:p>
            <a:r>
              <a:rPr lang="en-US" dirty="0"/>
              <a:t>K-12 Girls</a:t>
            </a:r>
          </a:p>
        </p:txBody>
      </p:sp>
    </p:spTree>
    <p:extLst>
      <p:ext uri="{BB962C8B-B14F-4D97-AF65-F5344CB8AC3E}">
        <p14:creationId xmlns:p14="http://schemas.microsoft.com/office/powerpoint/2010/main" val="1571048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normAutofit fontScale="70000" lnSpcReduction="20000"/>
          </a:bodyPr>
          <a:lstStyle/>
          <a:p>
            <a:r>
              <a:rPr lang="en-US" dirty="0"/>
              <a:t>So What Is It? The State of K–12 Computer Science Standards</a:t>
            </a:r>
          </a:p>
          <a:p>
            <a:endParaRPr lang="en-US" dirty="0"/>
          </a:p>
        </p:txBody>
      </p:sp>
      <p:sp>
        <p:nvSpPr>
          <p:cNvPr id="3" name="TextBox 2">
            <a:extLst>
              <a:ext uri="{FF2B5EF4-FFF2-40B4-BE49-F238E27FC236}">
                <a16:creationId xmlns:a16="http://schemas.microsoft.com/office/drawing/2014/main" id="{4E7C6761-D828-C64D-B1C8-7BE3F712EABF}"/>
              </a:ext>
            </a:extLst>
          </p:cNvPr>
          <p:cNvSpPr txBox="1"/>
          <p:nvPr/>
        </p:nvSpPr>
        <p:spPr>
          <a:xfrm>
            <a:off x="7785083" y="5934844"/>
            <a:ext cx="3568717" cy="577081"/>
          </a:xfrm>
          <a:prstGeom prst="rect">
            <a:avLst/>
          </a:prstGeom>
          <a:noFill/>
        </p:spPr>
        <p:txBody>
          <a:bodyPr wrap="square" rtlCol="0">
            <a:spAutoFit/>
          </a:bodyPr>
          <a:lstStyle/>
          <a:p>
            <a:r>
              <a:rPr lang="en-US" sz="1050" dirty="0">
                <a:solidFill>
                  <a:srgbClr val="5B6770"/>
                </a:solidFill>
                <a:latin typeface="Verdana" panose="020B0604030504040204" pitchFamily="34" charset="0"/>
                <a:ea typeface="Verdana" panose="020B0604030504040204" pitchFamily="34" charset="0"/>
                <a:cs typeface="Verdana" panose="020B0604030504040204" pitchFamily="34" charset="0"/>
              </a:rPr>
              <a:t>Sources: Bureau of Labor Statistics, National Center for Education Statistics</a:t>
            </a:r>
          </a:p>
          <a:p>
            <a:endParaRPr lang="en-US" sz="1050" dirty="0"/>
          </a:p>
        </p:txBody>
      </p:sp>
      <p:sp>
        <p:nvSpPr>
          <p:cNvPr id="16" name="Title 1">
            <a:extLst>
              <a:ext uri="{FF2B5EF4-FFF2-40B4-BE49-F238E27FC236}">
                <a16:creationId xmlns:a16="http://schemas.microsoft.com/office/drawing/2014/main" id="{88C593E6-DBFD-604A-8F98-0CC57B0CEC51}"/>
              </a:ext>
            </a:extLst>
          </p:cNvPr>
          <p:cNvSpPr txBox="1">
            <a:spLocks/>
          </p:cNvSpPr>
          <p:nvPr/>
        </p:nvSpPr>
        <p:spPr>
          <a:xfrm>
            <a:off x="7329631" y="1558194"/>
            <a:ext cx="2814957" cy="2600867"/>
          </a:xfrm>
          <a:prstGeom prst="rect">
            <a:avLst/>
          </a:prstGeom>
        </p:spPr>
        <p:txBody>
          <a:bodyPr lIns="67202" tIns="33602" rIns="67202" bIns="33602" anchor="ctr">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1800" b="1" dirty="0">
                <a:solidFill>
                  <a:srgbClr val="5B6770"/>
                </a:solidFill>
                <a:latin typeface="Verdana" panose="020B0604030504040204" pitchFamily="34" charset="0"/>
                <a:ea typeface="Verdana" panose="020B0604030504040204" pitchFamily="34" charset="0"/>
                <a:cs typeface="Verdana" panose="020B0604030504040204" pitchFamily="34" charset="0"/>
              </a:rPr>
              <a:t>Only 37 states </a:t>
            </a:r>
            <a:r>
              <a:rPr lang="en-US" sz="1800" dirty="0">
                <a:solidFill>
                  <a:srgbClr val="5B6770"/>
                </a:solidFill>
                <a:latin typeface="Verdana" panose="020B0604030504040204" pitchFamily="34" charset="0"/>
                <a:ea typeface="Verdana" panose="020B0604030504040204" pitchFamily="34" charset="0"/>
                <a:cs typeface="Verdana" panose="020B0604030504040204" pitchFamily="34" charset="0"/>
              </a:rPr>
              <a:t>have </a:t>
            </a:r>
            <a:r>
              <a:rPr lang="en-US" sz="1800" dirty="0">
                <a:solidFill>
                  <a:srgbClr val="5B6770"/>
                </a:solidFill>
                <a:latin typeface="Verdana" panose="020B0604030504040204" pitchFamily="34" charset="0"/>
                <a:ea typeface="Verdana" panose="020B0604030504040204" pitchFamily="34" charset="0"/>
              </a:rPr>
              <a:t>created K–12 </a:t>
            </a:r>
            <a:r>
              <a:rPr lang="en-US" sz="1800" dirty="0">
                <a:solidFill>
                  <a:srgbClr val="5B6770"/>
                </a:solidFill>
                <a:latin typeface="Verdana" panose="020B0604030504040204" pitchFamily="34" charset="0"/>
                <a:ea typeface="Verdana" panose="020B0604030504040204" pitchFamily="34" charset="0"/>
                <a:cs typeface="Verdana" panose="020B0604030504040204" pitchFamily="34" charset="0"/>
              </a:rPr>
              <a:t>computer science standards.</a:t>
            </a:r>
          </a:p>
          <a:p>
            <a:pPr algn="ctr">
              <a:lnSpc>
                <a:spcPct val="100000"/>
              </a:lnSpc>
            </a:pPr>
            <a:r>
              <a:rPr lang="en-US" sz="1800" dirty="0">
                <a:solidFill>
                  <a:srgbClr val="5B6770"/>
                </a:solidFill>
                <a:latin typeface="Verdana" panose="020B0604030504040204" pitchFamily="34" charset="0"/>
                <a:ea typeface="Verdana" panose="020B0604030504040204" pitchFamily="34" charset="0"/>
                <a:cs typeface="Verdana" panose="020B0604030504040204" pitchFamily="34" charset="0"/>
              </a:rPr>
              <a:t> </a:t>
            </a:r>
          </a:p>
          <a:p>
            <a:pPr algn="ctr">
              <a:lnSpc>
                <a:spcPct val="100000"/>
              </a:lnSpc>
            </a:pPr>
            <a:r>
              <a:rPr lang="en-US" sz="1800" dirty="0">
                <a:solidFill>
                  <a:srgbClr val="5B6770"/>
                </a:solidFill>
                <a:latin typeface="Verdana" panose="020B0604030504040204" pitchFamily="34" charset="0"/>
                <a:ea typeface="Verdana" panose="020B0604030504040204" pitchFamily="34" charset="0"/>
                <a:cs typeface="Verdana" panose="020B0604030504040204" pitchFamily="34" charset="0"/>
              </a:rPr>
              <a:t>Momentum is building, but we still have a long way to go. </a:t>
            </a:r>
            <a:endParaRPr lang="en-US" sz="1800" b="1"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7" name="Group 16">
            <a:extLst>
              <a:ext uri="{FF2B5EF4-FFF2-40B4-BE49-F238E27FC236}">
                <a16:creationId xmlns:a16="http://schemas.microsoft.com/office/drawing/2014/main" id="{BD00EA9A-B06F-8A44-B765-C6D379F194D0}"/>
              </a:ext>
            </a:extLst>
          </p:cNvPr>
          <p:cNvGrpSpPr/>
          <p:nvPr/>
        </p:nvGrpSpPr>
        <p:grpSpPr>
          <a:xfrm>
            <a:off x="7555352" y="4321611"/>
            <a:ext cx="2589236" cy="948516"/>
            <a:chOff x="8087399" y="5257472"/>
            <a:chExt cx="2589236" cy="948516"/>
          </a:xfrm>
        </p:grpSpPr>
        <p:sp>
          <p:nvSpPr>
            <p:cNvPr id="18" name="Rectangle 17">
              <a:extLst>
                <a:ext uri="{FF2B5EF4-FFF2-40B4-BE49-F238E27FC236}">
                  <a16:creationId xmlns:a16="http://schemas.microsoft.com/office/drawing/2014/main" id="{6A067D69-7D45-8549-A540-610694954C56}"/>
                </a:ext>
              </a:extLst>
            </p:cNvPr>
            <p:cNvSpPr/>
            <p:nvPr/>
          </p:nvSpPr>
          <p:spPr>
            <a:xfrm>
              <a:off x="8087399" y="5305425"/>
              <a:ext cx="365760" cy="365760"/>
            </a:xfrm>
            <a:prstGeom prst="rect">
              <a:avLst/>
            </a:prstGeom>
            <a:solidFill>
              <a:srgbClr val="7665A0"/>
            </a:solidFill>
            <a:ln>
              <a:solidFill>
                <a:srgbClr val="5B6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ADED4CAC-DC9A-3F44-9539-42F5EF561D9A}"/>
                </a:ext>
              </a:extLst>
            </p:cNvPr>
            <p:cNvSpPr/>
            <p:nvPr/>
          </p:nvSpPr>
          <p:spPr>
            <a:xfrm>
              <a:off x="8087399" y="5776887"/>
              <a:ext cx="365760" cy="365760"/>
            </a:xfrm>
            <a:prstGeom prst="rect">
              <a:avLst/>
            </a:prstGeom>
            <a:solidFill>
              <a:srgbClr val="C6CACD"/>
            </a:solidFill>
            <a:ln>
              <a:solidFill>
                <a:srgbClr val="5B6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a:extLst>
                <a:ext uri="{FF2B5EF4-FFF2-40B4-BE49-F238E27FC236}">
                  <a16:creationId xmlns:a16="http://schemas.microsoft.com/office/drawing/2014/main" id="{28A8434D-3345-3746-AA47-721A1E0A168E}"/>
                </a:ext>
              </a:extLst>
            </p:cNvPr>
            <p:cNvSpPr/>
            <p:nvPr/>
          </p:nvSpPr>
          <p:spPr>
            <a:xfrm>
              <a:off x="8600384" y="5257472"/>
              <a:ext cx="1954255" cy="477054"/>
            </a:xfrm>
            <a:prstGeom prst="rect">
              <a:avLst/>
            </a:prstGeom>
          </p:spPr>
          <p:txBody>
            <a:bodyPr wrap="square">
              <a:spAutoFit/>
            </a:bodyPr>
            <a:lstStyle/>
            <a:p>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States </a:t>
              </a:r>
              <a:r>
                <a:rPr lang="en-US" sz="1200" dirty="0">
                  <a:solidFill>
                    <a:srgbClr val="5B6770"/>
                  </a:solidFill>
                  <a:latin typeface="Verdana" panose="020B0604030504040204" pitchFamily="34" charset="0"/>
                  <a:ea typeface="Verdana" panose="020B0604030504040204" pitchFamily="34" charset="0"/>
                </a:rPr>
                <a:t>with K–1</a:t>
              </a:r>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2 CS standards</a:t>
              </a:r>
            </a:p>
          </p:txBody>
        </p:sp>
        <p:sp>
          <p:nvSpPr>
            <p:cNvPr id="21" name="Rectangle 20">
              <a:extLst>
                <a:ext uri="{FF2B5EF4-FFF2-40B4-BE49-F238E27FC236}">
                  <a16:creationId xmlns:a16="http://schemas.microsoft.com/office/drawing/2014/main" id="{708911BF-A42E-6248-9E9E-32D24DB22200}"/>
                </a:ext>
              </a:extLst>
            </p:cNvPr>
            <p:cNvSpPr/>
            <p:nvPr/>
          </p:nvSpPr>
          <p:spPr>
            <a:xfrm>
              <a:off x="8599796" y="5728934"/>
              <a:ext cx="2076839" cy="477054"/>
            </a:xfrm>
            <a:prstGeom prst="rect">
              <a:avLst/>
            </a:prstGeom>
          </p:spPr>
          <p:txBody>
            <a:bodyPr wrap="square">
              <a:spAutoFit/>
            </a:bodyPr>
            <a:lstStyle/>
            <a:p>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States without K</a:t>
              </a:r>
              <a:r>
                <a:rPr lang="en-US" sz="1200" dirty="0">
                  <a:solidFill>
                    <a:srgbClr val="5B6770"/>
                  </a:solidFill>
                  <a:latin typeface="Verdana" panose="020B0604030504040204" pitchFamily="34" charset="0"/>
                  <a:ea typeface="Verdana" panose="020B0604030504040204" pitchFamily="34" charset="0"/>
                </a:rPr>
                <a:t>–12 </a:t>
              </a:r>
              <a:r>
                <a:rPr lang="en-US" sz="1200" dirty="0">
                  <a:solidFill>
                    <a:srgbClr val="5B6770"/>
                  </a:solidFill>
                  <a:latin typeface="Verdana" panose="020B0604030504040204" pitchFamily="34" charset="0"/>
                  <a:ea typeface="Verdana" panose="020B0604030504040204" pitchFamily="34" charset="0"/>
                  <a:cs typeface="Verdana" panose="020B0604030504040204" pitchFamily="34" charset="0"/>
                </a:rPr>
                <a:t>CS standards</a:t>
              </a:r>
            </a:p>
          </p:txBody>
        </p:sp>
      </p:grpSp>
      <p:pic>
        <p:nvPicPr>
          <p:cNvPr id="22" name="Picture 21" descr="Map&#10;&#10;Description automatically generated">
            <a:extLst>
              <a:ext uri="{FF2B5EF4-FFF2-40B4-BE49-F238E27FC236}">
                <a16:creationId xmlns:a16="http://schemas.microsoft.com/office/drawing/2014/main" id="{62A64901-E9EA-DC40-BB01-DBF1C3BAB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235" y="1558194"/>
            <a:ext cx="5912391" cy="3867610"/>
          </a:xfrm>
          <a:prstGeom prst="rect">
            <a:avLst/>
          </a:prstGeom>
        </p:spPr>
      </p:pic>
    </p:spTree>
    <p:extLst>
      <p:ext uri="{BB962C8B-B14F-4D97-AF65-F5344CB8AC3E}">
        <p14:creationId xmlns:p14="http://schemas.microsoft.com/office/powerpoint/2010/main" val="307209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4E8C5A05-D8B5-C04E-B166-A8D823B074A2}"/>
              </a:ext>
            </a:extLst>
          </p:cNvPr>
          <p:cNvPicPr>
            <a:picLocks noChangeAspect="1"/>
          </p:cNvPicPr>
          <p:nvPr/>
        </p:nvPicPr>
        <p:blipFill>
          <a:blip r:embed="rId3"/>
          <a:stretch>
            <a:fillRect/>
          </a:stretch>
        </p:blipFill>
        <p:spPr>
          <a:xfrm>
            <a:off x="3614351" y="0"/>
            <a:ext cx="4963297" cy="6858000"/>
          </a:xfrm>
          <a:prstGeom prst="rect">
            <a:avLst/>
          </a:prstGeom>
        </p:spPr>
      </p:pic>
    </p:spTree>
    <p:extLst>
      <p:ext uri="{BB962C8B-B14F-4D97-AF65-F5344CB8AC3E}">
        <p14:creationId xmlns:p14="http://schemas.microsoft.com/office/powerpoint/2010/main" val="1138653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5651C348-D26F-394E-A283-0EC78C011915}"/>
              </a:ext>
            </a:extLst>
          </p:cNvPr>
          <p:cNvPicPr>
            <a:picLocks noChangeAspect="1"/>
          </p:cNvPicPr>
          <p:nvPr/>
        </p:nvPicPr>
        <p:blipFill>
          <a:blip r:embed="rId3"/>
          <a:stretch>
            <a:fillRect/>
          </a:stretch>
        </p:blipFill>
        <p:spPr>
          <a:xfrm>
            <a:off x="1343746" y="0"/>
            <a:ext cx="9504507" cy="6838608"/>
          </a:xfrm>
          <a:prstGeom prst="rect">
            <a:avLst/>
          </a:prstGeom>
        </p:spPr>
      </p:pic>
    </p:spTree>
    <p:extLst>
      <p:ext uri="{BB962C8B-B14F-4D97-AF65-F5344CB8AC3E}">
        <p14:creationId xmlns:p14="http://schemas.microsoft.com/office/powerpoint/2010/main" val="2504129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0BC1-7B6B-2C4F-9C0C-03A9DA6EE703}"/>
              </a:ext>
            </a:extLst>
          </p:cNvPr>
          <p:cNvSpPr>
            <a:spLocks noGrp="1"/>
          </p:cNvSpPr>
          <p:nvPr>
            <p:ph type="title"/>
          </p:nvPr>
        </p:nvSpPr>
        <p:spPr>
          <a:xfrm>
            <a:off x="874456" y="320312"/>
            <a:ext cx="10515600" cy="2468273"/>
          </a:xfrm>
        </p:spPr>
        <p:txBody>
          <a:bodyPr/>
          <a:lstStyle/>
          <a:p>
            <a:r>
              <a:rPr lang="en-US" dirty="0"/>
              <a:t>Encouragement</a:t>
            </a:r>
          </a:p>
        </p:txBody>
      </p:sp>
      <p:sp>
        <p:nvSpPr>
          <p:cNvPr id="3" name="Text Placeholder 2">
            <a:extLst>
              <a:ext uri="{FF2B5EF4-FFF2-40B4-BE49-F238E27FC236}">
                <a16:creationId xmlns:a16="http://schemas.microsoft.com/office/drawing/2014/main" id="{D51446AF-4D89-D34B-BAB7-A4E245755DA3}"/>
              </a:ext>
            </a:extLst>
          </p:cNvPr>
          <p:cNvSpPr>
            <a:spLocks noGrp="1"/>
          </p:cNvSpPr>
          <p:nvPr>
            <p:ph type="body" idx="1"/>
          </p:nvPr>
        </p:nvSpPr>
        <p:spPr>
          <a:xfrm>
            <a:off x="760700" y="2921105"/>
            <a:ext cx="10743111" cy="1500187"/>
          </a:xfrm>
        </p:spPr>
        <p:txBody>
          <a:bodyPr/>
          <a:lstStyle/>
          <a:p>
            <a:r>
              <a:rPr lang="en-US" dirty="0"/>
              <a:t>K-12 Girls</a:t>
            </a:r>
          </a:p>
        </p:txBody>
      </p:sp>
    </p:spTree>
    <p:extLst>
      <p:ext uri="{BB962C8B-B14F-4D97-AF65-F5344CB8AC3E}">
        <p14:creationId xmlns:p14="http://schemas.microsoft.com/office/powerpoint/2010/main" val="1347157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D08CC63C-0A9C-D143-B2FE-62CA06687D9B}"/>
              </a:ext>
            </a:extLst>
          </p:cNvPr>
          <p:cNvPicPr>
            <a:picLocks noChangeAspect="1"/>
          </p:cNvPicPr>
          <p:nvPr/>
        </p:nvPicPr>
        <p:blipFill>
          <a:blip r:embed="rId3"/>
          <a:stretch>
            <a:fillRect/>
          </a:stretch>
        </p:blipFill>
        <p:spPr>
          <a:xfrm>
            <a:off x="2754923" y="0"/>
            <a:ext cx="6682154" cy="6858000"/>
          </a:xfrm>
          <a:prstGeom prst="rect">
            <a:avLst/>
          </a:prstGeom>
        </p:spPr>
      </p:pic>
    </p:spTree>
    <p:extLst>
      <p:ext uri="{BB962C8B-B14F-4D97-AF65-F5344CB8AC3E}">
        <p14:creationId xmlns:p14="http://schemas.microsoft.com/office/powerpoint/2010/main" val="639468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0BC1-7B6B-2C4F-9C0C-03A9DA6EE703}"/>
              </a:ext>
            </a:extLst>
          </p:cNvPr>
          <p:cNvSpPr>
            <a:spLocks noGrp="1"/>
          </p:cNvSpPr>
          <p:nvPr>
            <p:ph type="title"/>
          </p:nvPr>
        </p:nvSpPr>
        <p:spPr>
          <a:xfrm>
            <a:off x="874456" y="320312"/>
            <a:ext cx="10515600" cy="2468273"/>
          </a:xfrm>
        </p:spPr>
        <p:txBody>
          <a:bodyPr>
            <a:normAutofit/>
          </a:bodyPr>
          <a:lstStyle/>
          <a:p>
            <a:r>
              <a:rPr lang="en-US" dirty="0"/>
              <a:t>Perceived Reasons for Underrepresentation of Certain Groups in Computer Science</a:t>
            </a:r>
          </a:p>
        </p:txBody>
      </p:sp>
      <p:sp>
        <p:nvSpPr>
          <p:cNvPr id="3" name="Text Placeholder 2">
            <a:extLst>
              <a:ext uri="{FF2B5EF4-FFF2-40B4-BE49-F238E27FC236}">
                <a16:creationId xmlns:a16="http://schemas.microsoft.com/office/drawing/2014/main" id="{D51446AF-4D89-D34B-BAB7-A4E245755DA3}"/>
              </a:ext>
            </a:extLst>
          </p:cNvPr>
          <p:cNvSpPr>
            <a:spLocks noGrp="1"/>
          </p:cNvSpPr>
          <p:nvPr>
            <p:ph type="body" idx="1"/>
          </p:nvPr>
        </p:nvSpPr>
        <p:spPr>
          <a:xfrm>
            <a:off x="760700" y="2921105"/>
            <a:ext cx="10743111" cy="1500187"/>
          </a:xfrm>
        </p:spPr>
        <p:txBody>
          <a:bodyPr/>
          <a:lstStyle/>
          <a:p>
            <a:r>
              <a:rPr lang="en-US" dirty="0"/>
              <a:t>K-12 Girls</a:t>
            </a:r>
          </a:p>
        </p:txBody>
      </p:sp>
    </p:spTree>
    <p:extLst>
      <p:ext uri="{BB962C8B-B14F-4D97-AF65-F5344CB8AC3E}">
        <p14:creationId xmlns:p14="http://schemas.microsoft.com/office/powerpoint/2010/main" val="1785205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D42C5-41FC-5B43-8275-D25145CBF91F}"/>
              </a:ext>
            </a:extLst>
          </p:cNvPr>
          <p:cNvSpPr>
            <a:spLocks noGrp="1"/>
          </p:cNvSpPr>
          <p:nvPr>
            <p:ph idx="1"/>
          </p:nvPr>
        </p:nvSpPr>
        <p:spPr/>
        <p:txBody>
          <a:bodyPr>
            <a:normAutofit lnSpcReduction="10000"/>
          </a:bodyPr>
          <a:lstStyle/>
          <a:p>
            <a:r>
              <a:rPr lang="en-US" dirty="0"/>
              <a:t>Parents, teachers and principals are generally most likely to say the lack of exposure to Computer Science, lack of opportunity to learn Computer Science and lack of Computer Science role models are major reasons why women and certain racial and ethnic groups are underrepresented in Computer Science careers</a:t>
            </a:r>
          </a:p>
          <a:p>
            <a:r>
              <a:rPr lang="en-US" dirty="0"/>
              <a:t>A Majority of Parents and Educators Do Not Think a Lack of Interest and Motivation to Learn CS Is a Major Reason Why There Are Fewer Women and Certain Racial and Ethnic Minorities In CS Fields</a:t>
            </a:r>
          </a:p>
          <a:p>
            <a:endParaRPr lang="en-US" dirty="0"/>
          </a:p>
        </p:txBody>
      </p:sp>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lstStyle/>
          <a:p>
            <a:r>
              <a:rPr lang="en-US" dirty="0"/>
              <a:t>What the School Admins and Parents Think</a:t>
            </a:r>
          </a:p>
        </p:txBody>
      </p:sp>
    </p:spTree>
    <p:extLst>
      <p:ext uri="{BB962C8B-B14F-4D97-AF65-F5344CB8AC3E}">
        <p14:creationId xmlns:p14="http://schemas.microsoft.com/office/powerpoint/2010/main" val="2511297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ble&#10;&#10;Description automatically generated with medium confidence">
            <a:extLst>
              <a:ext uri="{FF2B5EF4-FFF2-40B4-BE49-F238E27FC236}">
                <a16:creationId xmlns:a16="http://schemas.microsoft.com/office/drawing/2014/main" id="{40A22E67-2D9A-3748-8A1E-D336C912054F}"/>
              </a:ext>
            </a:extLst>
          </p:cNvPr>
          <p:cNvPicPr>
            <a:picLocks noChangeAspect="1"/>
          </p:cNvPicPr>
          <p:nvPr/>
        </p:nvPicPr>
        <p:blipFill rotWithShape="1">
          <a:blip r:embed="rId3"/>
          <a:srcRect t="20049"/>
          <a:stretch/>
        </p:blipFill>
        <p:spPr>
          <a:xfrm>
            <a:off x="1817911" y="587829"/>
            <a:ext cx="7543802" cy="2262552"/>
          </a:xfrm>
          <a:prstGeom prst="rect">
            <a:avLst/>
          </a:prstGeom>
        </p:spPr>
      </p:pic>
      <p:pic>
        <p:nvPicPr>
          <p:cNvPr id="3" name="Picture 2" descr="A picture containing table&#10;&#10;Description automatically generated">
            <a:extLst>
              <a:ext uri="{FF2B5EF4-FFF2-40B4-BE49-F238E27FC236}">
                <a16:creationId xmlns:a16="http://schemas.microsoft.com/office/drawing/2014/main" id="{897C9973-701F-5E44-80F6-F0373997A78B}"/>
              </a:ext>
            </a:extLst>
          </p:cNvPr>
          <p:cNvPicPr>
            <a:picLocks noChangeAspect="1"/>
          </p:cNvPicPr>
          <p:nvPr/>
        </p:nvPicPr>
        <p:blipFill>
          <a:blip r:embed="rId4"/>
          <a:stretch>
            <a:fillRect/>
          </a:stretch>
        </p:blipFill>
        <p:spPr>
          <a:xfrm>
            <a:off x="835521" y="2889653"/>
            <a:ext cx="8526192" cy="3232554"/>
          </a:xfrm>
          <a:prstGeom prst="rect">
            <a:avLst/>
          </a:prstGeom>
        </p:spPr>
      </p:pic>
      <p:pic>
        <p:nvPicPr>
          <p:cNvPr id="4" name="Picture 3" descr="Table&#10;&#10;Description automatically generated">
            <a:extLst>
              <a:ext uri="{FF2B5EF4-FFF2-40B4-BE49-F238E27FC236}">
                <a16:creationId xmlns:a16="http://schemas.microsoft.com/office/drawing/2014/main" id="{74341A4B-BCA1-064C-92C5-4C6AD5AFD6ED}"/>
              </a:ext>
            </a:extLst>
          </p:cNvPr>
          <p:cNvPicPr>
            <a:picLocks noChangeAspect="1"/>
          </p:cNvPicPr>
          <p:nvPr/>
        </p:nvPicPr>
        <p:blipFill>
          <a:blip r:embed="rId5"/>
          <a:stretch>
            <a:fillRect/>
          </a:stretch>
        </p:blipFill>
        <p:spPr>
          <a:xfrm>
            <a:off x="0" y="99172"/>
            <a:ext cx="7763774" cy="2790481"/>
          </a:xfrm>
          <a:prstGeom prst="rect">
            <a:avLst/>
          </a:prstGeom>
        </p:spPr>
      </p:pic>
    </p:spTree>
    <p:extLst>
      <p:ext uri="{BB962C8B-B14F-4D97-AF65-F5344CB8AC3E}">
        <p14:creationId xmlns:p14="http://schemas.microsoft.com/office/powerpoint/2010/main" val="1372434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lstStyle/>
          <a:p>
            <a:r>
              <a:rPr lang="en-US" dirty="0"/>
              <a:t>Technology Affects Every Field</a:t>
            </a:r>
          </a:p>
        </p:txBody>
      </p:sp>
      <p:pic>
        <p:nvPicPr>
          <p:cNvPr id="6" name="image2.jpeg">
            <a:extLst>
              <a:ext uri="{FF2B5EF4-FFF2-40B4-BE49-F238E27FC236}">
                <a16:creationId xmlns:a16="http://schemas.microsoft.com/office/drawing/2014/main" id="{0CBF6962-F731-EF4E-84EA-176F9047F410}"/>
              </a:ext>
            </a:extLst>
          </p:cNvPr>
          <p:cNvPicPr/>
          <p:nvPr/>
        </p:nvPicPr>
        <p:blipFill rotWithShape="1">
          <a:blip r:embed="rId3" cstate="email">
            <a:extLst>
              <a:ext uri="{28A0092B-C50C-407E-A947-70E740481C1C}">
                <a14:useLocalDpi xmlns:a14="http://schemas.microsoft.com/office/drawing/2010/main"/>
              </a:ext>
            </a:extLst>
          </a:blip>
          <a:srcRect l="38013" t="1047" r="8651" b="92"/>
          <a:stretch/>
        </p:blipFill>
        <p:spPr>
          <a:xfrm>
            <a:off x="8674492" y="3878417"/>
            <a:ext cx="1706572" cy="1778302"/>
          </a:xfrm>
          <a:prstGeom prst="rect">
            <a:avLst/>
          </a:prstGeom>
          <a:ln w="12700">
            <a:miter lim="400000"/>
          </a:ln>
        </p:spPr>
      </p:pic>
      <p:pic>
        <p:nvPicPr>
          <p:cNvPr id="7" name="Picture 6">
            <a:extLst>
              <a:ext uri="{FF2B5EF4-FFF2-40B4-BE49-F238E27FC236}">
                <a16:creationId xmlns:a16="http://schemas.microsoft.com/office/drawing/2014/main" id="{ED486D7A-ECC3-5D4D-8118-F564E8EC6C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9027" t="-355" r="26396" b="-263"/>
          <a:stretch/>
        </p:blipFill>
        <p:spPr>
          <a:xfrm>
            <a:off x="1631719" y="3878418"/>
            <a:ext cx="1708209" cy="1778302"/>
          </a:xfrm>
          <a:prstGeom prst="rect">
            <a:avLst/>
          </a:prstGeom>
        </p:spPr>
      </p:pic>
      <p:pic>
        <p:nvPicPr>
          <p:cNvPr id="8" name="Picture 7">
            <a:extLst>
              <a:ext uri="{FF2B5EF4-FFF2-40B4-BE49-F238E27FC236}">
                <a16:creationId xmlns:a16="http://schemas.microsoft.com/office/drawing/2014/main" id="{A239FCC2-18F2-BA42-8AED-A264461A520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2252" t="240" r="37616" b="-260"/>
          <a:stretch/>
        </p:blipFill>
        <p:spPr>
          <a:xfrm>
            <a:off x="3392895" y="3873641"/>
            <a:ext cx="1708291" cy="1783078"/>
          </a:xfrm>
          <a:prstGeom prst="rect">
            <a:avLst/>
          </a:prstGeom>
        </p:spPr>
      </p:pic>
      <p:pic>
        <p:nvPicPr>
          <p:cNvPr id="9" name="Picture 8">
            <a:extLst>
              <a:ext uri="{FF2B5EF4-FFF2-40B4-BE49-F238E27FC236}">
                <a16:creationId xmlns:a16="http://schemas.microsoft.com/office/drawing/2014/main" id="{F4AB4214-BEB0-B34B-B882-3F0E5BB2479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43231" t="1044" r="11025" b="439"/>
          <a:stretch/>
        </p:blipFill>
        <p:spPr>
          <a:xfrm>
            <a:off x="5154153" y="3878418"/>
            <a:ext cx="1707833" cy="1778302"/>
          </a:xfrm>
          <a:prstGeom prst="rect">
            <a:avLst/>
          </a:prstGeom>
        </p:spPr>
      </p:pic>
      <p:pic>
        <p:nvPicPr>
          <p:cNvPr id="10" name="Picture 9">
            <a:extLst>
              <a:ext uri="{FF2B5EF4-FFF2-40B4-BE49-F238E27FC236}">
                <a16:creationId xmlns:a16="http://schemas.microsoft.com/office/drawing/2014/main" id="{A94FA93F-42B1-1C43-A5EA-B20EE0AB51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1658" y="1871327"/>
            <a:ext cx="2292241" cy="1862369"/>
          </a:xfrm>
          <a:prstGeom prst="rect">
            <a:avLst/>
          </a:prstGeom>
        </p:spPr>
      </p:pic>
      <p:pic>
        <p:nvPicPr>
          <p:cNvPr id="11" name="Picture 10">
            <a:extLst>
              <a:ext uri="{FF2B5EF4-FFF2-40B4-BE49-F238E27FC236}">
                <a16:creationId xmlns:a16="http://schemas.microsoft.com/office/drawing/2014/main" id="{F092E1D1-EF76-6949-B151-AF4D11C6F5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7404" y="2015421"/>
            <a:ext cx="3166842" cy="1813748"/>
          </a:xfrm>
          <a:prstGeom prst="rect">
            <a:avLst/>
          </a:prstGeom>
        </p:spPr>
      </p:pic>
      <p:pic>
        <p:nvPicPr>
          <p:cNvPr id="12" name="Picture 11">
            <a:extLst>
              <a:ext uri="{FF2B5EF4-FFF2-40B4-BE49-F238E27FC236}">
                <a16:creationId xmlns:a16="http://schemas.microsoft.com/office/drawing/2014/main" id="{4A8CDC4F-0E01-A94B-81A0-71132A0E8B1B}"/>
              </a:ext>
            </a:extLst>
          </p:cNvPr>
          <p:cNvPicPr>
            <a:picLocks/>
          </p:cNvPicPr>
          <p:nvPr/>
        </p:nvPicPr>
        <p:blipFill rotWithShape="1">
          <a:blip r:embed="rId9" cstate="email">
            <a:extLst>
              <a:ext uri="{28A0092B-C50C-407E-A947-70E740481C1C}">
                <a14:useLocalDpi xmlns:a14="http://schemas.microsoft.com/office/drawing/2010/main"/>
              </a:ext>
            </a:extLst>
          </a:blip>
          <a:srcRect l="14262" t="-442" r="27578" b="478"/>
          <a:stretch/>
        </p:blipFill>
        <p:spPr>
          <a:xfrm>
            <a:off x="6914953" y="3878417"/>
            <a:ext cx="1707689" cy="1781897"/>
          </a:xfrm>
          <a:prstGeom prst="rect">
            <a:avLst/>
          </a:prstGeom>
        </p:spPr>
      </p:pic>
      <p:pic>
        <p:nvPicPr>
          <p:cNvPr id="13" name="Picture 12">
            <a:extLst>
              <a:ext uri="{FF2B5EF4-FFF2-40B4-BE49-F238E27FC236}">
                <a16:creationId xmlns:a16="http://schemas.microsoft.com/office/drawing/2014/main" id="{4ECFF31D-E4CC-3643-9E87-97F66D30AFF9}"/>
              </a:ext>
            </a:extLst>
          </p:cNvPr>
          <p:cNvPicPr>
            <a:picLocks noChangeAspect="1"/>
          </p:cNvPicPr>
          <p:nvPr/>
        </p:nvPicPr>
        <p:blipFill>
          <a:blip r:embed="rId10"/>
          <a:stretch>
            <a:fillRect/>
          </a:stretch>
        </p:blipFill>
        <p:spPr>
          <a:xfrm>
            <a:off x="5101186" y="1922574"/>
            <a:ext cx="3407183" cy="1849613"/>
          </a:xfrm>
          <a:prstGeom prst="rect">
            <a:avLst/>
          </a:prstGeom>
        </p:spPr>
      </p:pic>
    </p:spTree>
    <p:extLst>
      <p:ext uri="{BB962C8B-B14F-4D97-AF65-F5344CB8AC3E}">
        <p14:creationId xmlns:p14="http://schemas.microsoft.com/office/powerpoint/2010/main" val="3694262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BDE1C3-F917-E842-95C3-5F7B0B35A988}"/>
              </a:ext>
            </a:extLst>
          </p:cNvPr>
          <p:cNvSpPr>
            <a:spLocks noGrp="1"/>
          </p:cNvSpPr>
          <p:nvPr>
            <p:ph sz="quarter" idx="10"/>
          </p:nvPr>
        </p:nvSpPr>
        <p:spPr/>
        <p:txBody>
          <a:bodyPr/>
          <a:lstStyle/>
          <a:p>
            <a:r>
              <a:rPr lang="en-US" dirty="0"/>
              <a:t>We Need to Close the Gaps</a:t>
            </a:r>
          </a:p>
        </p:txBody>
      </p:sp>
      <p:sp>
        <p:nvSpPr>
          <p:cNvPr id="4" name="Rectangle 3">
            <a:extLst>
              <a:ext uri="{FF2B5EF4-FFF2-40B4-BE49-F238E27FC236}">
                <a16:creationId xmlns:a16="http://schemas.microsoft.com/office/drawing/2014/main" id="{8484AC86-A177-4440-B75A-EC0F1781DF58}"/>
              </a:ext>
            </a:extLst>
          </p:cNvPr>
          <p:cNvSpPr/>
          <p:nvPr/>
        </p:nvSpPr>
        <p:spPr>
          <a:xfrm>
            <a:off x="7965582" y="6108934"/>
            <a:ext cx="2212748" cy="276965"/>
          </a:xfrm>
          <a:prstGeom prst="rect">
            <a:avLst/>
          </a:prstGeom>
        </p:spPr>
        <p:txBody>
          <a:bodyPr wrap="square" lIns="91406" tIns="45703" rIns="91406" bIns="45703">
            <a:spAutoFit/>
          </a:bodyPr>
          <a:lstStyle/>
          <a:p>
            <a:pPr>
              <a:lnSpc>
                <a:spcPct val="100000"/>
              </a:lnSpc>
            </a:pPr>
            <a:r>
              <a:rPr lang="en-US" sz="1200" dirty="0">
                <a:solidFill>
                  <a:srgbClr val="5B6770"/>
                </a:solidFill>
                <a:latin typeface="Arial"/>
                <a:ea typeface="Adobe Gothic Std B" panose="020B0800000000000000" pitchFamily="34" charset="-128"/>
                <a:cs typeface="Arial"/>
              </a:rPr>
              <a:t>Source: Access Report</a:t>
            </a:r>
          </a:p>
        </p:txBody>
      </p:sp>
      <p:pic>
        <p:nvPicPr>
          <p:cNvPr id="5" name="Picture 4" descr="Text, logo&#10;&#10;Description automatically generated">
            <a:extLst>
              <a:ext uri="{FF2B5EF4-FFF2-40B4-BE49-F238E27FC236}">
                <a16:creationId xmlns:a16="http://schemas.microsoft.com/office/drawing/2014/main" id="{304A3576-EF30-1F4B-9F63-714978511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342" y="1225419"/>
            <a:ext cx="9221315" cy="4407161"/>
          </a:xfrm>
          <a:prstGeom prst="rect">
            <a:avLst/>
          </a:prstGeom>
        </p:spPr>
      </p:pic>
    </p:spTree>
    <p:extLst>
      <p:ext uri="{BB962C8B-B14F-4D97-AF65-F5344CB8AC3E}">
        <p14:creationId xmlns:p14="http://schemas.microsoft.com/office/powerpoint/2010/main" val="2952876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238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0BC1-7B6B-2C4F-9C0C-03A9DA6EE703}"/>
              </a:ext>
            </a:extLst>
          </p:cNvPr>
          <p:cNvSpPr>
            <a:spLocks noGrp="1"/>
          </p:cNvSpPr>
          <p:nvPr>
            <p:ph type="title"/>
          </p:nvPr>
        </p:nvSpPr>
        <p:spPr>
          <a:xfrm>
            <a:off x="874456" y="320312"/>
            <a:ext cx="10515600" cy="2468273"/>
          </a:xfrm>
        </p:spPr>
        <p:txBody>
          <a:bodyPr/>
          <a:lstStyle/>
          <a:p>
            <a:r>
              <a:rPr lang="en-US" dirty="0"/>
              <a:t>The Numbers</a:t>
            </a:r>
          </a:p>
        </p:txBody>
      </p:sp>
      <p:sp>
        <p:nvSpPr>
          <p:cNvPr id="3" name="Text Placeholder 2">
            <a:extLst>
              <a:ext uri="{FF2B5EF4-FFF2-40B4-BE49-F238E27FC236}">
                <a16:creationId xmlns:a16="http://schemas.microsoft.com/office/drawing/2014/main" id="{D51446AF-4D89-D34B-BAB7-A4E245755DA3}"/>
              </a:ext>
            </a:extLst>
          </p:cNvPr>
          <p:cNvSpPr>
            <a:spLocks noGrp="1"/>
          </p:cNvSpPr>
          <p:nvPr>
            <p:ph type="body" idx="1"/>
          </p:nvPr>
        </p:nvSpPr>
        <p:spPr>
          <a:xfrm>
            <a:off x="760700" y="2921105"/>
            <a:ext cx="10743111" cy="1500187"/>
          </a:xfrm>
        </p:spPr>
        <p:txBody>
          <a:bodyPr/>
          <a:lstStyle/>
          <a:p>
            <a:r>
              <a:rPr lang="en-US" dirty="0"/>
              <a:t>College and Workforce</a:t>
            </a:r>
          </a:p>
        </p:txBody>
      </p:sp>
    </p:spTree>
    <p:extLst>
      <p:ext uri="{BB962C8B-B14F-4D97-AF65-F5344CB8AC3E}">
        <p14:creationId xmlns:p14="http://schemas.microsoft.com/office/powerpoint/2010/main" val="322204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D42C5-41FC-5B43-8275-D25145CBF91F}"/>
              </a:ext>
            </a:extLst>
          </p:cNvPr>
          <p:cNvSpPr>
            <a:spLocks noGrp="1"/>
          </p:cNvSpPr>
          <p:nvPr>
            <p:ph idx="1"/>
          </p:nvPr>
        </p:nvSpPr>
        <p:spPr>
          <a:xfrm>
            <a:off x="838200" y="1271135"/>
            <a:ext cx="10515600" cy="4448021"/>
          </a:xfrm>
        </p:spPr>
        <p:txBody>
          <a:bodyPr>
            <a:normAutofit lnSpcReduction="10000"/>
          </a:bodyPr>
          <a:lstStyle/>
          <a:p>
            <a:r>
              <a:rPr lang="en-US" dirty="0"/>
              <a:t>The rates of science and engineering course taking for girls/women shift at the undergraduate level and gender disparities begin to emerge, </a:t>
            </a:r>
            <a:r>
              <a:rPr lang="en-US" b="1" dirty="0"/>
              <a:t>especially for minority women</a:t>
            </a:r>
          </a:p>
          <a:p>
            <a:r>
              <a:rPr lang="en-US" dirty="0"/>
              <a:t>Women make up half of the total U.S. college-educated workforce, but </a:t>
            </a:r>
            <a:r>
              <a:rPr lang="en-US" b="1" dirty="0"/>
              <a:t>only 28% of the science and engineering workforce</a:t>
            </a:r>
            <a:r>
              <a:rPr lang="en-US" dirty="0"/>
              <a:t>.</a:t>
            </a:r>
          </a:p>
          <a:p>
            <a:r>
              <a:rPr lang="en-US" dirty="0"/>
              <a:t>Women scientists and engineers are concentrated in different occupations than are men, with relatively high shares of women in the social sciences (60%) and biological, agricultural, and </a:t>
            </a:r>
            <a:r>
              <a:rPr lang="en-US" dirty="0" err="1"/>
              <a:t>environmentallife</a:t>
            </a:r>
            <a:r>
              <a:rPr lang="en-US" dirty="0"/>
              <a:t> sciences (48%) and relatively low shares in engineering (15%) and computer and mathematical sciences (26%).</a:t>
            </a:r>
          </a:p>
          <a:p>
            <a:endParaRPr lang="en-US" dirty="0"/>
          </a:p>
        </p:txBody>
      </p:sp>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lstStyle/>
          <a:p>
            <a:r>
              <a:rPr lang="en-US" dirty="0"/>
              <a:t>Better but not Good</a:t>
            </a:r>
          </a:p>
        </p:txBody>
      </p:sp>
    </p:spTree>
    <p:extLst>
      <p:ext uri="{BB962C8B-B14F-4D97-AF65-F5344CB8AC3E}">
        <p14:creationId xmlns:p14="http://schemas.microsoft.com/office/powerpoint/2010/main" val="4173542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normAutofit fontScale="70000" lnSpcReduction="20000"/>
          </a:bodyPr>
          <a:lstStyle/>
          <a:p>
            <a:r>
              <a:rPr lang="en-US" dirty="0"/>
              <a:t>Representation in Computational Sciences is Especially Bad When Compared to Other STEM Majors</a:t>
            </a:r>
          </a:p>
        </p:txBody>
      </p:sp>
      <p:pic>
        <p:nvPicPr>
          <p:cNvPr id="2050" name="Picture 2" descr="Resources for Women in Computer Technology">
            <a:extLst>
              <a:ext uri="{FF2B5EF4-FFF2-40B4-BE49-F238E27FC236}">
                <a16:creationId xmlns:a16="http://schemas.microsoft.com/office/drawing/2014/main" id="{B4A56F7C-3BCA-5844-8C42-B295E04B8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422" y="1132979"/>
            <a:ext cx="6481156" cy="572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427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999646"/>
          </a:xfrm>
        </p:spPr>
        <p:txBody>
          <a:bodyPr>
            <a:normAutofit fontScale="85000" lnSpcReduction="10000"/>
          </a:bodyPr>
          <a:lstStyle/>
          <a:p>
            <a:r>
              <a:rPr lang="en-US" dirty="0"/>
              <a:t>Representation in Computational Sciences Majors by Race or Ethnicity Change From 90s To 2016</a:t>
            </a:r>
          </a:p>
        </p:txBody>
      </p:sp>
      <p:pic>
        <p:nvPicPr>
          <p:cNvPr id="3" name="Picture 2" descr="Chart&#10;&#10;Description automatically generated">
            <a:extLst>
              <a:ext uri="{FF2B5EF4-FFF2-40B4-BE49-F238E27FC236}">
                <a16:creationId xmlns:a16="http://schemas.microsoft.com/office/drawing/2014/main" id="{024C1DC7-DE54-5646-8966-EBFEC60138C8}"/>
              </a:ext>
            </a:extLst>
          </p:cNvPr>
          <p:cNvPicPr>
            <a:picLocks noChangeAspect="1"/>
          </p:cNvPicPr>
          <p:nvPr/>
        </p:nvPicPr>
        <p:blipFill>
          <a:blip r:embed="rId3"/>
          <a:stretch>
            <a:fillRect/>
          </a:stretch>
        </p:blipFill>
        <p:spPr>
          <a:xfrm>
            <a:off x="0" y="1603315"/>
            <a:ext cx="6362700" cy="5651500"/>
          </a:xfrm>
          <a:prstGeom prst="rect">
            <a:avLst/>
          </a:prstGeom>
        </p:spPr>
      </p:pic>
      <p:pic>
        <p:nvPicPr>
          <p:cNvPr id="6" name="Picture 5" descr="Chart, bar chart&#10;&#10;Description automatically generated">
            <a:extLst>
              <a:ext uri="{FF2B5EF4-FFF2-40B4-BE49-F238E27FC236}">
                <a16:creationId xmlns:a16="http://schemas.microsoft.com/office/drawing/2014/main" id="{2D0AEDB8-AA8B-1E49-A3A6-EF0484869F89}"/>
              </a:ext>
            </a:extLst>
          </p:cNvPr>
          <p:cNvPicPr>
            <a:picLocks noChangeAspect="1"/>
          </p:cNvPicPr>
          <p:nvPr/>
        </p:nvPicPr>
        <p:blipFill>
          <a:blip r:embed="rId4"/>
          <a:stretch>
            <a:fillRect/>
          </a:stretch>
        </p:blipFill>
        <p:spPr>
          <a:xfrm>
            <a:off x="6096000" y="1590615"/>
            <a:ext cx="6311900" cy="5664200"/>
          </a:xfrm>
          <a:prstGeom prst="rect">
            <a:avLst/>
          </a:prstGeom>
        </p:spPr>
      </p:pic>
    </p:spTree>
    <p:extLst>
      <p:ext uri="{BB962C8B-B14F-4D97-AF65-F5344CB8AC3E}">
        <p14:creationId xmlns:p14="http://schemas.microsoft.com/office/powerpoint/2010/main" val="3141763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normAutofit fontScale="85000" lnSpcReduction="10000"/>
          </a:bodyPr>
          <a:lstStyle/>
          <a:p>
            <a:r>
              <a:rPr lang="en-US" dirty="0"/>
              <a:t>Even When They End Up Making it Into University…</a:t>
            </a:r>
          </a:p>
        </p:txBody>
      </p:sp>
      <p:sp>
        <p:nvSpPr>
          <p:cNvPr id="2" name="TextBox 1">
            <a:extLst>
              <a:ext uri="{FF2B5EF4-FFF2-40B4-BE49-F238E27FC236}">
                <a16:creationId xmlns:a16="http://schemas.microsoft.com/office/drawing/2014/main" id="{CBE23DBF-7834-CC41-AFAE-3578E2F40D79}"/>
              </a:ext>
            </a:extLst>
          </p:cNvPr>
          <p:cNvSpPr txBox="1"/>
          <p:nvPr/>
        </p:nvSpPr>
        <p:spPr>
          <a:xfrm>
            <a:off x="2267355" y="787544"/>
            <a:ext cx="7657289" cy="523220"/>
          </a:xfrm>
          <a:prstGeom prst="rect">
            <a:avLst/>
          </a:prstGeom>
          <a:noFill/>
        </p:spPr>
        <p:txBody>
          <a:bodyPr wrap="none" rtlCol="0">
            <a:spAutoFit/>
          </a:bodyPr>
          <a:lstStyle/>
          <a:p>
            <a:r>
              <a:rPr lang="en-US" sz="2800" dirty="0"/>
              <a:t>A third of minority students leave STEM majors</a:t>
            </a:r>
          </a:p>
        </p:txBody>
      </p:sp>
      <p:sp>
        <p:nvSpPr>
          <p:cNvPr id="6" name="Content Placeholder 2">
            <a:extLst>
              <a:ext uri="{FF2B5EF4-FFF2-40B4-BE49-F238E27FC236}">
                <a16:creationId xmlns:a16="http://schemas.microsoft.com/office/drawing/2014/main" id="{ADBA3606-5783-7F42-A8F2-838EF011254D}"/>
              </a:ext>
            </a:extLst>
          </p:cNvPr>
          <p:cNvSpPr>
            <a:spLocks noGrp="1"/>
          </p:cNvSpPr>
          <p:nvPr>
            <p:ph idx="1"/>
          </p:nvPr>
        </p:nvSpPr>
        <p:spPr>
          <a:xfrm>
            <a:off x="838200" y="1752233"/>
            <a:ext cx="10515600" cy="4061971"/>
          </a:xfrm>
        </p:spPr>
        <p:txBody>
          <a:bodyPr>
            <a:normAutofit/>
          </a:bodyPr>
          <a:lstStyle/>
          <a:p>
            <a:r>
              <a:rPr lang="en-US" dirty="0"/>
              <a:t>More than a third of black (40%) and Latino (37%) students switch majors before earning a degree, compared with 29% of white STEM students. </a:t>
            </a:r>
          </a:p>
          <a:p>
            <a:r>
              <a:rPr lang="en-US" dirty="0"/>
              <a:t>Another 26% of black STEM students and 20% of Latino STEM students drop out of college altogether—13 and seven percentage points higher, respectively, than white STEM students (13%), according to the study.</a:t>
            </a:r>
          </a:p>
        </p:txBody>
      </p:sp>
    </p:spTree>
    <p:extLst>
      <p:ext uri="{BB962C8B-B14F-4D97-AF65-F5344CB8AC3E}">
        <p14:creationId xmlns:p14="http://schemas.microsoft.com/office/powerpoint/2010/main" val="2261337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normAutofit/>
          </a:bodyPr>
          <a:lstStyle/>
          <a:p>
            <a:r>
              <a:rPr lang="en-US" dirty="0"/>
              <a:t>Why Do They Leave?</a:t>
            </a:r>
          </a:p>
        </p:txBody>
      </p:sp>
      <p:sp>
        <p:nvSpPr>
          <p:cNvPr id="6" name="Content Placeholder 2">
            <a:extLst>
              <a:ext uri="{FF2B5EF4-FFF2-40B4-BE49-F238E27FC236}">
                <a16:creationId xmlns:a16="http://schemas.microsoft.com/office/drawing/2014/main" id="{ADBA3606-5783-7F42-A8F2-838EF011254D}"/>
              </a:ext>
            </a:extLst>
          </p:cNvPr>
          <p:cNvSpPr>
            <a:spLocks noGrp="1"/>
          </p:cNvSpPr>
          <p:nvPr>
            <p:ph idx="1"/>
          </p:nvPr>
        </p:nvSpPr>
        <p:spPr>
          <a:xfrm>
            <a:off x="441385" y="1288388"/>
            <a:ext cx="10515600" cy="4543069"/>
          </a:xfrm>
        </p:spPr>
        <p:txBody>
          <a:bodyPr>
            <a:normAutofit/>
          </a:bodyPr>
          <a:lstStyle/>
          <a:p>
            <a:pPr lvl="1"/>
            <a:r>
              <a:rPr lang="en-US" dirty="0"/>
              <a:t>Black and Latino students are more likely to come from low-income families, they might not have access to the academic resources that traditionally help support students through to completion.</a:t>
            </a:r>
          </a:p>
          <a:p>
            <a:pPr lvl="1"/>
            <a:r>
              <a:rPr lang="en-US" dirty="0"/>
              <a:t>Researchers also speculate that discrimination and bias in STEM could be pushing minority students away from the field. After all, black and Latino students don’t leave other competitive majors, such as business, at the same high rates, note the researchers</a:t>
            </a:r>
          </a:p>
          <a:p>
            <a:pPr lvl="1"/>
            <a:r>
              <a:rPr lang="en-US" dirty="0">
                <a:solidFill>
                  <a:schemeClr val="tx1"/>
                </a:solidFill>
              </a:rPr>
              <a:t>Same for women. Women aren’t underrepresented in STEM because they dislike math or science, they’re underrepresented because they “don’t like to be discriminated against” </a:t>
            </a:r>
            <a:endParaRPr lang="en-US" dirty="0"/>
          </a:p>
          <a:p>
            <a:pPr lvl="2"/>
            <a:r>
              <a:rPr lang="en-US" sz="1200" dirty="0"/>
              <a:t>1. Ganley CM, George CE, </a:t>
            </a:r>
            <a:r>
              <a:rPr lang="en-US" sz="1200" dirty="0" err="1"/>
              <a:t>Cimpian</a:t>
            </a:r>
            <a:r>
              <a:rPr lang="en-US" sz="1200" dirty="0"/>
              <a:t> JR, Makowski MB. Gender Equity in College Majors: Looking Beyond the STEM/Non-STEM Dichotomy for Answers Regarding Female Participation. American Educational Research Journal. 2018;55(3):453-487. doi:10.3102/0002831217740221</a:t>
            </a:r>
          </a:p>
          <a:p>
            <a:pPr lvl="2"/>
            <a:endParaRPr lang="en-US" dirty="0"/>
          </a:p>
        </p:txBody>
      </p:sp>
    </p:spTree>
    <p:extLst>
      <p:ext uri="{BB962C8B-B14F-4D97-AF65-F5344CB8AC3E}">
        <p14:creationId xmlns:p14="http://schemas.microsoft.com/office/powerpoint/2010/main" val="24801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D42C5-41FC-5B43-8275-D25145CBF91F}"/>
              </a:ext>
            </a:extLst>
          </p:cNvPr>
          <p:cNvSpPr>
            <a:spLocks noGrp="1"/>
          </p:cNvSpPr>
          <p:nvPr>
            <p:ph idx="1"/>
          </p:nvPr>
        </p:nvSpPr>
        <p:spPr>
          <a:xfrm>
            <a:off x="838200" y="1271135"/>
            <a:ext cx="10515600" cy="4497898"/>
          </a:xfrm>
        </p:spPr>
        <p:txBody>
          <a:bodyPr>
            <a:normAutofit fontScale="85000" lnSpcReduction="10000"/>
          </a:bodyPr>
          <a:lstStyle/>
          <a:p>
            <a:r>
              <a:rPr lang="en-US" dirty="0"/>
              <a:t>In 2015, </a:t>
            </a:r>
            <a:r>
              <a:rPr lang="en-US" b="1" dirty="0"/>
              <a:t>67% of workers in science and engineering occupations were white</a:t>
            </a:r>
            <a:r>
              <a:rPr lang="en-US" dirty="0"/>
              <a:t>, which is close to the proportion in the U.S. working age population.</a:t>
            </a:r>
          </a:p>
          <a:p>
            <a:r>
              <a:rPr lang="en-US" b="1" dirty="0"/>
              <a:t>Hispanics, blacks, and American Indians/Alaska Natives make up a smaller share of the science and engineering workforce (11%)</a:t>
            </a:r>
            <a:r>
              <a:rPr lang="en-US" dirty="0"/>
              <a:t> than their proportion in the general population (27% of U.S. working age population).</a:t>
            </a:r>
          </a:p>
          <a:p>
            <a:r>
              <a:rPr lang="en-US" b="1" dirty="0"/>
              <a:t>Asians work in science and engineering occupations at higher rates (20.6%) than their representation in the U.S. working-age population (5.5%)</a:t>
            </a:r>
            <a:r>
              <a:rPr lang="en-US" dirty="0"/>
              <a:t>. Asians are particularly highly concentrated in computer and information science occupations.</a:t>
            </a:r>
          </a:p>
          <a:p>
            <a:r>
              <a:rPr lang="en-US" dirty="0"/>
              <a:t>The increase in female participation in science and engineering over the past two decades includes</a:t>
            </a:r>
            <a:r>
              <a:rPr lang="en-US" b="1" dirty="0"/>
              <a:t> increasing participation by members of all racial and ethnic groups</a:t>
            </a:r>
            <a:r>
              <a:rPr lang="en-US" dirty="0"/>
              <a:t>, especially Hispanic and Asian women.</a:t>
            </a:r>
          </a:p>
          <a:p>
            <a:pPr lvl="1"/>
            <a:endParaRPr lang="en-US" dirty="0"/>
          </a:p>
          <a:p>
            <a:endParaRPr lang="en-US" dirty="0"/>
          </a:p>
        </p:txBody>
      </p:sp>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lstStyle/>
          <a:p>
            <a:r>
              <a:rPr lang="en-US" dirty="0"/>
              <a:t>Better but not Good</a:t>
            </a:r>
          </a:p>
        </p:txBody>
      </p:sp>
    </p:spTree>
    <p:extLst>
      <p:ext uri="{BB962C8B-B14F-4D97-AF65-F5344CB8AC3E}">
        <p14:creationId xmlns:p14="http://schemas.microsoft.com/office/powerpoint/2010/main" val="2230147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normAutofit/>
          </a:bodyPr>
          <a:lstStyle/>
          <a:p>
            <a:r>
              <a:rPr lang="en-US" dirty="0"/>
              <a:t>Even the Biggest Companies Have this Gap </a:t>
            </a:r>
          </a:p>
        </p:txBody>
      </p:sp>
      <p:pic>
        <p:nvPicPr>
          <p:cNvPr id="4098" name="Picture 2" descr="Chart: Women Vastly Underrepresented In Silicon Valley Tech Jobs | Statista">
            <a:extLst>
              <a:ext uri="{FF2B5EF4-FFF2-40B4-BE49-F238E27FC236}">
                <a16:creationId xmlns:a16="http://schemas.microsoft.com/office/drawing/2014/main" id="{0896ABFE-340E-BA40-8DAA-1FA1CB24E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284" y="1049154"/>
            <a:ext cx="8152555" cy="580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70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D42C5-41FC-5B43-8275-D25145CBF91F}"/>
              </a:ext>
            </a:extLst>
          </p:cNvPr>
          <p:cNvSpPr>
            <a:spLocks noGrp="1"/>
          </p:cNvSpPr>
          <p:nvPr>
            <p:ph idx="1"/>
          </p:nvPr>
        </p:nvSpPr>
        <p:spPr>
          <a:xfrm>
            <a:off x="838200" y="1271135"/>
            <a:ext cx="10515600" cy="4381520"/>
          </a:xfrm>
        </p:spPr>
        <p:txBody>
          <a:bodyPr>
            <a:normAutofit fontScale="92500"/>
          </a:bodyPr>
          <a:lstStyle/>
          <a:p>
            <a:r>
              <a:rPr lang="en-US" dirty="0"/>
              <a:t>Computer Scientists (Software engineers, data scientists, computer engineers, etc.) are shaping the world as we know it </a:t>
            </a:r>
          </a:p>
          <a:p>
            <a:r>
              <a:rPr lang="en-US" dirty="0"/>
              <a:t>Without adequate representation in these jobs, innovations might not align with the needs of society’s demographics</a:t>
            </a:r>
          </a:p>
          <a:p>
            <a:r>
              <a:rPr lang="en-US" dirty="0"/>
              <a:t>Could lead to institutional discrimination </a:t>
            </a:r>
          </a:p>
          <a:p>
            <a:r>
              <a:rPr lang="en-US" dirty="0"/>
              <a:t>Example: algorithm was less likely to refer black people than white people who were equally sick to programs that aim to improve care for patients with complex medical needs.</a:t>
            </a:r>
          </a:p>
          <a:p>
            <a:pPr lvl="1"/>
            <a:r>
              <a:rPr lang="en-US" dirty="0"/>
              <a:t>Obermeyer Z, Powers B, </a:t>
            </a:r>
            <a:r>
              <a:rPr lang="en-US" dirty="0" err="1"/>
              <a:t>Vogeli</a:t>
            </a:r>
            <a:r>
              <a:rPr lang="en-US" dirty="0"/>
              <a:t> C, Mullainathan S. Dissecting racial bias in an algorithm used to manage the health of populations. Science. 2019 Oct 25;366(6464):447-453. </a:t>
            </a:r>
            <a:r>
              <a:rPr lang="en-US" dirty="0" err="1"/>
              <a:t>doi</a:t>
            </a:r>
            <a:r>
              <a:rPr lang="en-US" dirty="0"/>
              <a:t>: 10.1126/science.aax2342. PMID: 31649194.</a:t>
            </a:r>
          </a:p>
        </p:txBody>
      </p:sp>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lstStyle/>
          <a:p>
            <a:r>
              <a:rPr lang="en-US" dirty="0"/>
              <a:t>Why Should we Care?</a:t>
            </a:r>
          </a:p>
        </p:txBody>
      </p:sp>
    </p:spTree>
    <p:extLst>
      <p:ext uri="{BB962C8B-B14F-4D97-AF65-F5344CB8AC3E}">
        <p14:creationId xmlns:p14="http://schemas.microsoft.com/office/powerpoint/2010/main" val="1369531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normAutofit/>
          </a:bodyPr>
          <a:lstStyle/>
          <a:p>
            <a:r>
              <a:rPr lang="en-US" dirty="0"/>
              <a:t>More Hurdles Even After Getting the Degree</a:t>
            </a:r>
          </a:p>
        </p:txBody>
      </p:sp>
      <p:pic>
        <p:nvPicPr>
          <p:cNvPr id="4" name="Picture 3" descr="Timeline&#10;&#10;Description automatically generated">
            <a:extLst>
              <a:ext uri="{FF2B5EF4-FFF2-40B4-BE49-F238E27FC236}">
                <a16:creationId xmlns:a16="http://schemas.microsoft.com/office/drawing/2014/main" id="{2B6AF44F-DCEE-CB4F-908E-C041803C03C9}"/>
              </a:ext>
            </a:extLst>
          </p:cNvPr>
          <p:cNvPicPr>
            <a:picLocks noChangeAspect="1"/>
          </p:cNvPicPr>
          <p:nvPr/>
        </p:nvPicPr>
        <p:blipFill>
          <a:blip r:embed="rId3"/>
          <a:stretch>
            <a:fillRect/>
          </a:stretch>
        </p:blipFill>
        <p:spPr>
          <a:xfrm>
            <a:off x="3261490" y="926162"/>
            <a:ext cx="5294682" cy="5931838"/>
          </a:xfrm>
          <a:prstGeom prst="rect">
            <a:avLst/>
          </a:prstGeom>
        </p:spPr>
      </p:pic>
    </p:spTree>
    <p:extLst>
      <p:ext uri="{BB962C8B-B14F-4D97-AF65-F5344CB8AC3E}">
        <p14:creationId xmlns:p14="http://schemas.microsoft.com/office/powerpoint/2010/main" val="736095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normAutofit/>
          </a:bodyPr>
          <a:lstStyle/>
          <a:p>
            <a:r>
              <a:rPr lang="en-US" dirty="0"/>
              <a:t>More Hurdles Even After Getting the Degree</a:t>
            </a:r>
          </a:p>
        </p:txBody>
      </p:sp>
      <p:pic>
        <p:nvPicPr>
          <p:cNvPr id="6" name="Picture 5" descr="Graphical user interface&#10;&#10;Description automatically generated">
            <a:extLst>
              <a:ext uri="{FF2B5EF4-FFF2-40B4-BE49-F238E27FC236}">
                <a16:creationId xmlns:a16="http://schemas.microsoft.com/office/drawing/2014/main" id="{1E6ADC0B-53D3-B248-9360-5F805E8DE416}"/>
              </a:ext>
            </a:extLst>
          </p:cNvPr>
          <p:cNvPicPr>
            <a:picLocks noChangeAspect="1"/>
          </p:cNvPicPr>
          <p:nvPr/>
        </p:nvPicPr>
        <p:blipFill>
          <a:blip r:embed="rId3"/>
          <a:stretch>
            <a:fillRect/>
          </a:stretch>
        </p:blipFill>
        <p:spPr>
          <a:xfrm>
            <a:off x="376503" y="859280"/>
            <a:ext cx="5414697" cy="5966063"/>
          </a:xfrm>
          <a:prstGeom prst="rect">
            <a:avLst/>
          </a:prstGeom>
        </p:spPr>
      </p:pic>
      <p:pic>
        <p:nvPicPr>
          <p:cNvPr id="7" name="Picture 6" descr="Chart, bar chart&#10;&#10;Description automatically generated">
            <a:extLst>
              <a:ext uri="{FF2B5EF4-FFF2-40B4-BE49-F238E27FC236}">
                <a16:creationId xmlns:a16="http://schemas.microsoft.com/office/drawing/2014/main" id="{C25EA3D8-5C50-654E-BB3B-559E4438CCA8}"/>
              </a:ext>
            </a:extLst>
          </p:cNvPr>
          <p:cNvPicPr>
            <a:picLocks noChangeAspect="1"/>
          </p:cNvPicPr>
          <p:nvPr/>
        </p:nvPicPr>
        <p:blipFill>
          <a:blip r:embed="rId4"/>
          <a:stretch>
            <a:fillRect/>
          </a:stretch>
        </p:blipFill>
        <p:spPr>
          <a:xfrm>
            <a:off x="6032500" y="1540588"/>
            <a:ext cx="6159500" cy="4292600"/>
          </a:xfrm>
          <a:prstGeom prst="rect">
            <a:avLst/>
          </a:prstGeom>
        </p:spPr>
      </p:pic>
    </p:spTree>
    <p:extLst>
      <p:ext uri="{BB962C8B-B14F-4D97-AF65-F5344CB8AC3E}">
        <p14:creationId xmlns:p14="http://schemas.microsoft.com/office/powerpoint/2010/main" val="2906488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normAutofit fontScale="70000" lnSpcReduction="20000"/>
          </a:bodyPr>
          <a:lstStyle/>
          <a:p>
            <a:r>
              <a:rPr lang="en-US" dirty="0"/>
              <a:t>So What Jobs Do these Minorities With C.S. Degrees Have?</a:t>
            </a:r>
          </a:p>
        </p:txBody>
      </p:sp>
      <p:pic>
        <p:nvPicPr>
          <p:cNvPr id="8" name="Picture 7" descr="Table&#10;&#10;Description automatically generated">
            <a:extLst>
              <a:ext uri="{FF2B5EF4-FFF2-40B4-BE49-F238E27FC236}">
                <a16:creationId xmlns:a16="http://schemas.microsoft.com/office/drawing/2014/main" id="{A36D647A-3036-BB4A-9BEC-30318B6348BB}"/>
              </a:ext>
            </a:extLst>
          </p:cNvPr>
          <p:cNvPicPr>
            <a:picLocks noChangeAspect="1"/>
          </p:cNvPicPr>
          <p:nvPr/>
        </p:nvPicPr>
        <p:blipFill rotWithShape="1">
          <a:blip r:embed="rId3"/>
          <a:srcRect t="7988"/>
          <a:stretch/>
        </p:blipFill>
        <p:spPr>
          <a:xfrm>
            <a:off x="865653" y="835572"/>
            <a:ext cx="10488147" cy="6022428"/>
          </a:xfrm>
          <a:prstGeom prst="rect">
            <a:avLst/>
          </a:prstGeom>
        </p:spPr>
      </p:pic>
    </p:spTree>
    <p:extLst>
      <p:ext uri="{BB962C8B-B14F-4D97-AF65-F5344CB8AC3E}">
        <p14:creationId xmlns:p14="http://schemas.microsoft.com/office/powerpoint/2010/main" val="404192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011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D42C5-41FC-5B43-8275-D25145CBF91F}"/>
              </a:ext>
            </a:extLst>
          </p:cNvPr>
          <p:cNvSpPr>
            <a:spLocks noGrp="1"/>
          </p:cNvSpPr>
          <p:nvPr>
            <p:ph idx="1"/>
          </p:nvPr>
        </p:nvSpPr>
        <p:spPr>
          <a:xfrm>
            <a:off x="838200" y="1271135"/>
            <a:ext cx="10515600" cy="4514523"/>
          </a:xfrm>
        </p:spPr>
        <p:txBody>
          <a:bodyPr>
            <a:normAutofit fontScale="62500" lnSpcReduction="20000"/>
          </a:bodyPr>
          <a:lstStyle/>
          <a:p>
            <a:r>
              <a:rPr lang="en-US" dirty="0">
                <a:hlinkClick r:id="rId3"/>
              </a:rPr>
              <a:t>https://services.google.com/fh/files/misc/closing-computer-science-learning-gaps-blackstudents.pdf</a:t>
            </a:r>
            <a:endParaRPr lang="en-US" dirty="0"/>
          </a:p>
          <a:p>
            <a:r>
              <a:rPr lang="en-US" dirty="0">
                <a:hlinkClick r:id="rId4"/>
              </a:rPr>
              <a:t>https://services.google.com/fh/files/misc/closing-computer-science-learning-gaps-hispanicstudents.pdf</a:t>
            </a:r>
            <a:endParaRPr lang="en-US" dirty="0"/>
          </a:p>
          <a:p>
            <a:r>
              <a:rPr lang="en-US" dirty="0">
                <a:hlinkClick r:id="rId5"/>
              </a:rPr>
              <a:t>https://services.google.com/fh/files/misc/closing-computer-science-learning-gaps-rural-and-small-town-school-districts.pdf</a:t>
            </a:r>
            <a:endParaRPr lang="en-US" dirty="0"/>
          </a:p>
          <a:p>
            <a:r>
              <a:rPr lang="en-US" dirty="0">
                <a:hlinkClick r:id="rId6"/>
              </a:rPr>
              <a:t>https://services.google.com/fh/files/misc/closing-computer-science-learning-gaps-girls.pdf</a:t>
            </a:r>
            <a:endParaRPr lang="en-US" dirty="0"/>
          </a:p>
          <a:p>
            <a:r>
              <a:rPr lang="en-US" dirty="0">
                <a:hlinkClick r:id="rId7"/>
              </a:rPr>
              <a:t>https://eab.com/insights/daily-briefing/student-success/a-third-of-minority-students-leave-stem-majors-heres-why/</a:t>
            </a:r>
            <a:endParaRPr lang="en-US" dirty="0"/>
          </a:p>
          <a:p>
            <a:r>
              <a:rPr lang="en-US" dirty="0">
                <a:hlinkClick r:id="rId8"/>
              </a:rPr>
              <a:t>https://www.govtech.com/workforce/Black-Latino-People-Are-Being-Left-Out-of-the-Tech-Workforce.html</a:t>
            </a:r>
            <a:endParaRPr lang="en-US" dirty="0"/>
          </a:p>
          <a:p>
            <a:r>
              <a:rPr lang="en-US" dirty="0">
                <a:hlinkClick r:id="rId9"/>
              </a:rPr>
              <a:t>https://www.washingtonpost.com/local/education/the-science-divide-why-do-latino-and-black-students-leave-stem-majors-at-higher-rates/2019/05/03/e386d318-4b32-11e9-93d0-64dbcf38ba41_story.html</a:t>
            </a:r>
            <a:endParaRPr lang="en-US" dirty="0"/>
          </a:p>
          <a:p>
            <a:r>
              <a:rPr lang="en-US" dirty="0"/>
              <a:t>Based on the Diversity Gaps in Computer Science: Exploring the Underrepresentation of Girls, Blacks and Hispanics report by Gallup (2016)</a:t>
            </a:r>
          </a:p>
          <a:p>
            <a:r>
              <a:rPr lang="en-US" dirty="0">
                <a:hlinkClick r:id="rId10"/>
              </a:rPr>
              <a:t>https://services.google.com/fh/files/misc/diversity-gaps-in-computer-science-report.pdf</a:t>
            </a:r>
            <a:endParaRPr lang="en-US" dirty="0"/>
          </a:p>
          <a:p>
            <a:endParaRPr lang="en-US" dirty="0"/>
          </a:p>
          <a:p>
            <a:endParaRPr lang="en-US" dirty="0"/>
          </a:p>
          <a:p>
            <a:endParaRPr lang="en-US" dirty="0"/>
          </a:p>
        </p:txBody>
      </p:sp>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lstStyle/>
          <a:p>
            <a:r>
              <a:rPr lang="en-US" dirty="0"/>
              <a:t>Sources not Listed on Slides</a:t>
            </a:r>
          </a:p>
        </p:txBody>
      </p:sp>
    </p:spTree>
    <p:extLst>
      <p:ext uri="{BB962C8B-B14F-4D97-AF65-F5344CB8AC3E}">
        <p14:creationId xmlns:p14="http://schemas.microsoft.com/office/powerpoint/2010/main" val="4176516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lstStyle/>
          <a:p>
            <a:r>
              <a:rPr lang="en-US" dirty="0"/>
              <a:t>Why Should we Care?</a:t>
            </a:r>
          </a:p>
        </p:txBody>
      </p:sp>
      <p:pic>
        <p:nvPicPr>
          <p:cNvPr id="8" name="Picture 7" descr="Chart, bar chart&#10;&#10;Description automatically generated">
            <a:extLst>
              <a:ext uri="{FF2B5EF4-FFF2-40B4-BE49-F238E27FC236}">
                <a16:creationId xmlns:a16="http://schemas.microsoft.com/office/drawing/2014/main" id="{04C34E84-472F-BF45-B241-B3BF1F398A28}"/>
              </a:ext>
            </a:extLst>
          </p:cNvPr>
          <p:cNvPicPr>
            <a:picLocks noChangeAspect="1"/>
          </p:cNvPicPr>
          <p:nvPr/>
        </p:nvPicPr>
        <p:blipFill>
          <a:blip r:embed="rId3"/>
          <a:stretch>
            <a:fillRect/>
          </a:stretch>
        </p:blipFill>
        <p:spPr>
          <a:xfrm>
            <a:off x="6292815" y="1049154"/>
            <a:ext cx="5736235" cy="5808846"/>
          </a:xfrm>
          <a:prstGeom prst="rect">
            <a:avLst/>
          </a:prstGeom>
        </p:spPr>
      </p:pic>
      <p:pic>
        <p:nvPicPr>
          <p:cNvPr id="9" name="Picture 8" descr="Timeline&#10;&#10;Description automatically generated with medium confidence">
            <a:extLst>
              <a:ext uri="{FF2B5EF4-FFF2-40B4-BE49-F238E27FC236}">
                <a16:creationId xmlns:a16="http://schemas.microsoft.com/office/drawing/2014/main" id="{29E8711A-AFD8-074A-AB7C-C7202929A935}"/>
              </a:ext>
            </a:extLst>
          </p:cNvPr>
          <p:cNvPicPr>
            <a:picLocks noChangeAspect="1"/>
          </p:cNvPicPr>
          <p:nvPr/>
        </p:nvPicPr>
        <p:blipFill>
          <a:blip r:embed="rId4"/>
          <a:stretch>
            <a:fillRect/>
          </a:stretch>
        </p:blipFill>
        <p:spPr>
          <a:xfrm>
            <a:off x="495300" y="1354859"/>
            <a:ext cx="4902200" cy="4902200"/>
          </a:xfrm>
          <a:prstGeom prst="rect">
            <a:avLst/>
          </a:prstGeom>
        </p:spPr>
      </p:pic>
    </p:spTree>
    <p:extLst>
      <p:ext uri="{BB962C8B-B14F-4D97-AF65-F5344CB8AC3E}">
        <p14:creationId xmlns:p14="http://schemas.microsoft.com/office/powerpoint/2010/main" val="283646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lstStyle/>
          <a:p>
            <a:r>
              <a:rPr lang="en-US" dirty="0"/>
              <a:t>Why Should we Care?</a:t>
            </a:r>
          </a:p>
        </p:txBody>
      </p:sp>
      <p:pic>
        <p:nvPicPr>
          <p:cNvPr id="6" name="Picture 5">
            <a:extLst>
              <a:ext uri="{FF2B5EF4-FFF2-40B4-BE49-F238E27FC236}">
                <a16:creationId xmlns:a16="http://schemas.microsoft.com/office/drawing/2014/main" id="{CFE3F8FD-25E7-4143-B70E-888B8651A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742" y="1193509"/>
            <a:ext cx="7506516" cy="4470981"/>
          </a:xfrm>
          <a:prstGeom prst="rect">
            <a:avLst/>
          </a:prstGeom>
        </p:spPr>
      </p:pic>
      <p:sp>
        <p:nvSpPr>
          <p:cNvPr id="7" name="TextBox 6">
            <a:extLst>
              <a:ext uri="{FF2B5EF4-FFF2-40B4-BE49-F238E27FC236}">
                <a16:creationId xmlns:a16="http://schemas.microsoft.com/office/drawing/2014/main" id="{B830D920-176A-7843-9E08-092649ED83C1}"/>
              </a:ext>
            </a:extLst>
          </p:cNvPr>
          <p:cNvSpPr txBox="1"/>
          <p:nvPr/>
        </p:nvSpPr>
        <p:spPr>
          <a:xfrm>
            <a:off x="7785083" y="5934844"/>
            <a:ext cx="3568717" cy="577081"/>
          </a:xfrm>
          <a:prstGeom prst="rect">
            <a:avLst/>
          </a:prstGeom>
          <a:noFill/>
        </p:spPr>
        <p:txBody>
          <a:bodyPr wrap="square" rtlCol="0">
            <a:spAutoFit/>
          </a:bodyPr>
          <a:lstStyle/>
          <a:p>
            <a:r>
              <a:rPr lang="en-US" sz="1050" dirty="0">
                <a:solidFill>
                  <a:srgbClr val="5B6770"/>
                </a:solidFill>
                <a:latin typeface="Verdana" panose="020B0604030504040204" pitchFamily="34" charset="0"/>
                <a:ea typeface="Verdana" panose="020B0604030504040204" pitchFamily="34" charset="0"/>
                <a:cs typeface="Verdana" panose="020B0604030504040204" pitchFamily="34" charset="0"/>
              </a:rPr>
              <a:t>Sources: Bureau of Labor Statistics, National Center for Education Statistics</a:t>
            </a:r>
          </a:p>
          <a:p>
            <a:endParaRPr lang="en-US" sz="1050" dirty="0"/>
          </a:p>
        </p:txBody>
      </p:sp>
    </p:spTree>
    <p:extLst>
      <p:ext uri="{BB962C8B-B14F-4D97-AF65-F5344CB8AC3E}">
        <p14:creationId xmlns:p14="http://schemas.microsoft.com/office/powerpoint/2010/main" val="282491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lstStyle/>
          <a:p>
            <a:r>
              <a:rPr lang="en-US" dirty="0"/>
              <a:t>Why Should we Care?</a:t>
            </a:r>
          </a:p>
        </p:txBody>
      </p:sp>
      <p:pic>
        <p:nvPicPr>
          <p:cNvPr id="7" name="Picture 6">
            <a:extLst>
              <a:ext uri="{FF2B5EF4-FFF2-40B4-BE49-F238E27FC236}">
                <a16:creationId xmlns:a16="http://schemas.microsoft.com/office/drawing/2014/main" id="{FDAE20E9-8883-C043-9F79-EF6812B99C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0480" y="2249483"/>
            <a:ext cx="4984560" cy="3598718"/>
          </a:xfrm>
          <a:prstGeom prst="rect">
            <a:avLst/>
          </a:prstGeom>
        </p:spPr>
      </p:pic>
      <p:sp>
        <p:nvSpPr>
          <p:cNvPr id="2" name="TextBox 1">
            <a:extLst>
              <a:ext uri="{FF2B5EF4-FFF2-40B4-BE49-F238E27FC236}">
                <a16:creationId xmlns:a16="http://schemas.microsoft.com/office/drawing/2014/main" id="{ED6EFAC6-7247-5643-8955-E311485FC98F}"/>
              </a:ext>
            </a:extLst>
          </p:cNvPr>
          <p:cNvSpPr txBox="1"/>
          <p:nvPr/>
        </p:nvSpPr>
        <p:spPr>
          <a:xfrm>
            <a:off x="838200" y="1049154"/>
            <a:ext cx="10515600" cy="1200329"/>
          </a:xfrm>
          <a:prstGeom prst="rect">
            <a:avLst/>
          </a:prstGeom>
          <a:noFill/>
        </p:spPr>
        <p:txBody>
          <a:bodyPr wrap="square" rtlCol="0">
            <a:spAutoFit/>
          </a:bodyPr>
          <a:lstStyle/>
          <a:p>
            <a:pPr algn="ctr">
              <a:lnSpc>
                <a:spcPct val="100000"/>
              </a:lnSpc>
            </a:pPr>
            <a:r>
              <a:rPr lang="en-US" b="1" dirty="0">
                <a:solidFill>
                  <a:srgbClr val="5B6770"/>
                </a:solidFill>
                <a:latin typeface="Verdana" panose="020B0604030504040204" pitchFamily="34" charset="0"/>
                <a:ea typeface="Verdana" panose="020B0604030504040204" pitchFamily="34" charset="0"/>
                <a:cs typeface="Verdana" panose="020B0604030504040204" pitchFamily="34" charset="0"/>
              </a:rPr>
              <a:t>500,000 current openings:</a:t>
            </a: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 </a:t>
            </a:r>
          </a:p>
          <a:p>
            <a:pPr algn="ctr">
              <a:lnSpc>
                <a:spcPct val="100000"/>
              </a:lnSpc>
            </a:pP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These </a:t>
            </a:r>
            <a:r>
              <a:rPr lang="en-US" u="sng" dirty="0">
                <a:solidFill>
                  <a:srgbClr val="5B6770"/>
                </a:solidFill>
                <a:latin typeface="Verdana" panose="020B0604030504040204" pitchFamily="34" charset="0"/>
                <a:ea typeface="Verdana" panose="020B0604030504040204" pitchFamily="34" charset="0"/>
                <a:cs typeface="Verdana" panose="020B0604030504040204" pitchFamily="34" charset="0"/>
              </a:rPr>
              <a:t>jobs</a:t>
            </a: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 are in </a:t>
            </a:r>
            <a:r>
              <a:rPr lang="en-US" b="1" dirty="0">
                <a:solidFill>
                  <a:srgbClr val="5B6770"/>
                </a:solidFill>
                <a:latin typeface="Verdana" panose="020B0604030504040204" pitchFamily="34" charset="0"/>
                <a:ea typeface="Verdana" panose="020B0604030504040204" pitchFamily="34" charset="0"/>
                <a:cs typeface="Verdana" panose="020B0604030504040204" pitchFamily="34" charset="0"/>
              </a:rPr>
              <a:t>every</a:t>
            </a: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 industry and </a:t>
            </a:r>
            <a:r>
              <a:rPr lang="en-US" b="1" dirty="0">
                <a:solidFill>
                  <a:srgbClr val="5B6770"/>
                </a:solidFill>
                <a:latin typeface="Verdana" panose="020B0604030504040204" pitchFamily="34" charset="0"/>
                <a:ea typeface="Verdana" panose="020B0604030504040204" pitchFamily="34" charset="0"/>
                <a:cs typeface="Verdana" panose="020B0604030504040204" pitchFamily="34" charset="0"/>
              </a:rPr>
              <a:t>every</a:t>
            </a:r>
            <a:r>
              <a:rPr lang="en-US" dirty="0">
                <a:solidFill>
                  <a:srgbClr val="5B6770"/>
                </a:solidFill>
                <a:latin typeface="Verdana" panose="020B0604030504040204" pitchFamily="34" charset="0"/>
                <a:ea typeface="Verdana" panose="020B0604030504040204" pitchFamily="34" charset="0"/>
                <a:cs typeface="Verdana" panose="020B0604030504040204" pitchFamily="34" charset="0"/>
              </a:rPr>
              <a:t> state, and they’re projected to grow at twice the rate of all other jobs.</a:t>
            </a:r>
          </a:p>
          <a:p>
            <a:endParaRPr lang="en-US" dirty="0"/>
          </a:p>
        </p:txBody>
      </p:sp>
      <p:sp>
        <p:nvSpPr>
          <p:cNvPr id="8" name="TextBox 7">
            <a:extLst>
              <a:ext uri="{FF2B5EF4-FFF2-40B4-BE49-F238E27FC236}">
                <a16:creationId xmlns:a16="http://schemas.microsoft.com/office/drawing/2014/main" id="{58BE81DC-C1A8-D341-A19A-7251DAEB463F}"/>
              </a:ext>
            </a:extLst>
          </p:cNvPr>
          <p:cNvSpPr txBox="1"/>
          <p:nvPr/>
        </p:nvSpPr>
        <p:spPr>
          <a:xfrm>
            <a:off x="7785083" y="5934844"/>
            <a:ext cx="3568717" cy="577081"/>
          </a:xfrm>
          <a:prstGeom prst="rect">
            <a:avLst/>
          </a:prstGeom>
          <a:noFill/>
        </p:spPr>
        <p:txBody>
          <a:bodyPr wrap="square" rtlCol="0">
            <a:spAutoFit/>
          </a:bodyPr>
          <a:lstStyle/>
          <a:p>
            <a:r>
              <a:rPr lang="en-US" sz="1050" dirty="0">
                <a:solidFill>
                  <a:srgbClr val="5B6770"/>
                </a:solidFill>
                <a:latin typeface="Verdana" panose="020B0604030504040204" pitchFamily="34" charset="0"/>
                <a:ea typeface="Verdana" panose="020B0604030504040204" pitchFamily="34" charset="0"/>
                <a:cs typeface="Verdana" panose="020B0604030504040204" pitchFamily="34" charset="0"/>
              </a:rPr>
              <a:t>Sources: Bureau of Labor Statistics, National Center for Education Statistics</a:t>
            </a:r>
          </a:p>
          <a:p>
            <a:endParaRPr lang="en-US" sz="1050" dirty="0"/>
          </a:p>
        </p:txBody>
      </p:sp>
    </p:spTree>
    <p:extLst>
      <p:ext uri="{BB962C8B-B14F-4D97-AF65-F5344CB8AC3E}">
        <p14:creationId xmlns:p14="http://schemas.microsoft.com/office/powerpoint/2010/main" val="408612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3E87CD7F-9A5D-9C42-8D74-002DE0ED9923}"/>
              </a:ext>
            </a:extLst>
          </p:cNvPr>
          <p:cNvSpPr>
            <a:spLocks noGrp="1"/>
          </p:cNvSpPr>
          <p:nvPr>
            <p:ph sz="quarter" idx="10"/>
          </p:nvPr>
        </p:nvSpPr>
        <p:spPr>
          <a:xfrm>
            <a:off x="838200" y="346075"/>
            <a:ext cx="10515600" cy="703079"/>
          </a:xfrm>
        </p:spPr>
        <p:txBody>
          <a:bodyPr/>
          <a:lstStyle/>
          <a:p>
            <a:r>
              <a:rPr lang="en-US" dirty="0"/>
              <a:t>Why Early Intervention Helps</a:t>
            </a:r>
          </a:p>
        </p:txBody>
      </p:sp>
      <p:sp>
        <p:nvSpPr>
          <p:cNvPr id="3" name="TextBox 2">
            <a:extLst>
              <a:ext uri="{FF2B5EF4-FFF2-40B4-BE49-F238E27FC236}">
                <a16:creationId xmlns:a16="http://schemas.microsoft.com/office/drawing/2014/main" id="{4E7C6761-D828-C64D-B1C8-7BE3F712EABF}"/>
              </a:ext>
            </a:extLst>
          </p:cNvPr>
          <p:cNvSpPr txBox="1"/>
          <p:nvPr/>
        </p:nvSpPr>
        <p:spPr>
          <a:xfrm>
            <a:off x="7785083" y="5934844"/>
            <a:ext cx="3568717" cy="577081"/>
          </a:xfrm>
          <a:prstGeom prst="rect">
            <a:avLst/>
          </a:prstGeom>
          <a:noFill/>
        </p:spPr>
        <p:txBody>
          <a:bodyPr wrap="square" rtlCol="0">
            <a:spAutoFit/>
          </a:bodyPr>
          <a:lstStyle/>
          <a:p>
            <a:r>
              <a:rPr lang="en-US" sz="1050" dirty="0">
                <a:solidFill>
                  <a:srgbClr val="5B6770"/>
                </a:solidFill>
                <a:latin typeface="Verdana" panose="020B0604030504040204" pitchFamily="34" charset="0"/>
                <a:ea typeface="Verdana" panose="020B0604030504040204" pitchFamily="34" charset="0"/>
                <a:cs typeface="Verdana" panose="020B0604030504040204" pitchFamily="34" charset="0"/>
              </a:rPr>
              <a:t>Sources: Bureau of Labor Statistics, National Center for Education Statistics</a:t>
            </a:r>
          </a:p>
          <a:p>
            <a:endParaRPr lang="en-US" sz="1050" dirty="0"/>
          </a:p>
        </p:txBody>
      </p:sp>
      <p:sp>
        <p:nvSpPr>
          <p:cNvPr id="11" name="Rectangle 10">
            <a:extLst>
              <a:ext uri="{FF2B5EF4-FFF2-40B4-BE49-F238E27FC236}">
                <a16:creationId xmlns:a16="http://schemas.microsoft.com/office/drawing/2014/main" id="{350AC4C0-09D2-6F47-96EB-81407C14654D}"/>
              </a:ext>
            </a:extLst>
          </p:cNvPr>
          <p:cNvSpPr/>
          <p:nvPr/>
        </p:nvSpPr>
        <p:spPr>
          <a:xfrm>
            <a:off x="789852" y="4816872"/>
            <a:ext cx="10612296" cy="646296"/>
          </a:xfrm>
          <a:prstGeom prst="rect">
            <a:avLst/>
          </a:prstGeom>
        </p:spPr>
        <p:txBody>
          <a:bodyPr wrap="square" lIns="91406" tIns="45703" rIns="91406" bIns="45703">
            <a:spAutoFit/>
          </a:bodyPr>
          <a:lstStyle/>
          <a:p>
            <a:pPr algn="ctr"/>
            <a:r>
              <a:rPr lang="en-US" sz="1800" dirty="0">
                <a:solidFill>
                  <a:srgbClr val="5B6770"/>
                </a:solidFill>
                <a:latin typeface="Verdana" panose="020B0604030504040204" pitchFamily="34" charset="0"/>
                <a:ea typeface="Verdana" panose="020B0604030504040204" pitchFamily="34" charset="0"/>
                <a:cs typeface="Verdana" panose="020B0604030504040204" pitchFamily="34" charset="0"/>
              </a:rPr>
              <a:t>Women who try AP Computer Science in high school are ten times more likely to major in it in college, and Black and Hispanic students are seven times more likely. </a:t>
            </a:r>
          </a:p>
        </p:txBody>
      </p:sp>
      <p:grpSp>
        <p:nvGrpSpPr>
          <p:cNvPr id="4" name="Group 3">
            <a:extLst>
              <a:ext uri="{FF2B5EF4-FFF2-40B4-BE49-F238E27FC236}">
                <a16:creationId xmlns:a16="http://schemas.microsoft.com/office/drawing/2014/main" id="{D2EC1963-16B0-1547-BCEF-98FE57C28559}"/>
              </a:ext>
            </a:extLst>
          </p:cNvPr>
          <p:cNvGrpSpPr/>
          <p:nvPr/>
        </p:nvGrpSpPr>
        <p:grpSpPr>
          <a:xfrm>
            <a:off x="1897308" y="1441041"/>
            <a:ext cx="8397384" cy="3011323"/>
            <a:chOff x="1600463" y="1441041"/>
            <a:chExt cx="8397384" cy="3011323"/>
          </a:xfrm>
        </p:grpSpPr>
        <p:sp>
          <p:nvSpPr>
            <p:cNvPr id="7" name="Rectangle 6">
              <a:extLst>
                <a:ext uri="{FF2B5EF4-FFF2-40B4-BE49-F238E27FC236}">
                  <a16:creationId xmlns:a16="http://schemas.microsoft.com/office/drawing/2014/main" id="{6E8F7B77-AFE2-1F44-902F-7F3DD177E7F1}"/>
                </a:ext>
              </a:extLst>
            </p:cNvPr>
            <p:cNvSpPr/>
            <p:nvPr/>
          </p:nvSpPr>
          <p:spPr>
            <a:xfrm>
              <a:off x="1600463" y="3744980"/>
              <a:ext cx="2652693" cy="569181"/>
            </a:xfrm>
            <a:prstGeom prst="rect">
              <a:avLst/>
            </a:prstGeom>
          </p:spPr>
          <p:txBody>
            <a:bodyPr wrap="square" lIns="75996" tIns="37998" rIns="75996" bIns="37998" anchor="ctr">
              <a:spAutoFit/>
            </a:bodyPr>
            <a:lstStyle/>
            <a:p>
              <a:pPr algn="ctr"/>
              <a:r>
                <a:rPr lang="en-US" sz="1600" b="1" dirty="0">
                  <a:solidFill>
                    <a:srgbClr val="5B6770"/>
                  </a:solidFill>
                  <a:latin typeface="Verdana" panose="020B0604030504040204" pitchFamily="34" charset="0"/>
                  <a:ea typeface="Verdana" panose="020B0604030504040204" pitchFamily="34" charset="0"/>
                  <a:cs typeface="Verdana" panose="020B0604030504040204" pitchFamily="34" charset="0"/>
                </a:rPr>
                <a:t>K-12 computer science</a:t>
              </a:r>
            </a:p>
          </p:txBody>
        </p:sp>
        <p:sp>
          <p:nvSpPr>
            <p:cNvPr id="8" name="Rectangle 7">
              <a:extLst>
                <a:ext uri="{FF2B5EF4-FFF2-40B4-BE49-F238E27FC236}">
                  <a16:creationId xmlns:a16="http://schemas.microsoft.com/office/drawing/2014/main" id="{2B77BAA7-3014-3542-A81D-447F42A6BB20}"/>
                </a:ext>
              </a:extLst>
            </p:cNvPr>
            <p:cNvSpPr/>
            <p:nvPr/>
          </p:nvSpPr>
          <p:spPr>
            <a:xfrm>
              <a:off x="4306909" y="3744979"/>
              <a:ext cx="3058316" cy="569181"/>
            </a:xfrm>
            <a:prstGeom prst="rect">
              <a:avLst/>
            </a:prstGeom>
          </p:spPr>
          <p:txBody>
            <a:bodyPr wrap="square" lIns="75996" tIns="37998" rIns="75996" bIns="37998" anchor="ctr">
              <a:spAutoFit/>
            </a:bodyPr>
            <a:lstStyle/>
            <a:p>
              <a:pPr algn="ctr"/>
              <a:r>
                <a:rPr lang="en-US" sz="1600" b="1" dirty="0">
                  <a:solidFill>
                    <a:srgbClr val="5B6770"/>
                  </a:solidFill>
                  <a:latin typeface="Verdana" panose="020B0604030504040204" pitchFamily="34" charset="0"/>
                  <a:ea typeface="Verdana" panose="020B0604030504040204" pitchFamily="34" charset="0"/>
                  <a:cs typeface="Verdana" panose="020B0604030504040204" pitchFamily="34" charset="0"/>
                </a:rPr>
                <a:t>University computer science</a:t>
              </a:r>
            </a:p>
          </p:txBody>
        </p:sp>
        <p:sp>
          <p:nvSpPr>
            <p:cNvPr id="9" name="Rectangle 8">
              <a:extLst>
                <a:ext uri="{FF2B5EF4-FFF2-40B4-BE49-F238E27FC236}">
                  <a16:creationId xmlns:a16="http://schemas.microsoft.com/office/drawing/2014/main" id="{4A6B3E13-39C2-664B-9A6A-5BDE0A357210}"/>
                </a:ext>
              </a:extLst>
            </p:cNvPr>
            <p:cNvSpPr/>
            <p:nvPr/>
          </p:nvSpPr>
          <p:spPr>
            <a:xfrm>
              <a:off x="7350176" y="3868090"/>
              <a:ext cx="2647671" cy="322959"/>
            </a:xfrm>
            <a:prstGeom prst="rect">
              <a:avLst/>
            </a:prstGeom>
          </p:spPr>
          <p:txBody>
            <a:bodyPr wrap="square" lIns="75996" tIns="37998" rIns="75996" bIns="37998" anchor="ctr">
              <a:spAutoFit/>
            </a:bodyPr>
            <a:lstStyle/>
            <a:p>
              <a:pPr algn="ctr"/>
              <a:r>
                <a:rPr lang="en-US" sz="1600" b="1" dirty="0">
                  <a:solidFill>
                    <a:srgbClr val="5B6770"/>
                  </a:solidFill>
                  <a:latin typeface="Verdana" panose="020B0604030504040204" pitchFamily="34" charset="0"/>
                  <a:ea typeface="Verdana" panose="020B0604030504040204" pitchFamily="34" charset="0"/>
                  <a:cs typeface="Verdana" panose="020B0604030504040204" pitchFamily="34" charset="0"/>
                </a:rPr>
                <a:t>Software workforce</a:t>
              </a:r>
            </a:p>
          </p:txBody>
        </p:sp>
        <p:sp>
          <p:nvSpPr>
            <p:cNvPr id="10" name="Rounded Rectangle 9">
              <a:extLst>
                <a:ext uri="{FF2B5EF4-FFF2-40B4-BE49-F238E27FC236}">
                  <a16:creationId xmlns:a16="http://schemas.microsoft.com/office/drawing/2014/main" id="{3D8E259C-A5DE-DB46-8CBB-3C1C3552C970}"/>
                </a:ext>
              </a:extLst>
            </p:cNvPr>
            <p:cNvSpPr/>
            <p:nvPr/>
          </p:nvSpPr>
          <p:spPr>
            <a:xfrm>
              <a:off x="1668935" y="1441041"/>
              <a:ext cx="2499899" cy="3011323"/>
            </a:xfrm>
            <a:prstGeom prst="roundRect">
              <a:avLst>
                <a:gd name="adj" fmla="val 9871"/>
              </a:avLst>
            </a:prstGeom>
            <a:noFill/>
            <a:ln w="63500">
              <a:solidFill>
                <a:srgbClr val="5B6770"/>
              </a:solidFill>
            </a:ln>
          </p:spPr>
          <p:style>
            <a:lnRef idx="2">
              <a:schemeClr val="accent1">
                <a:shade val="50000"/>
              </a:schemeClr>
            </a:lnRef>
            <a:fillRef idx="1">
              <a:schemeClr val="accent1"/>
            </a:fillRef>
            <a:effectRef idx="0">
              <a:schemeClr val="accent1"/>
            </a:effectRef>
            <a:fontRef idx="minor">
              <a:schemeClr val="lt1"/>
            </a:fontRef>
          </p:style>
          <p:txBody>
            <a:bodyPr lIns="75996" tIns="37998" rIns="75996" bIns="37998" rtlCol="0" anchor="ctr"/>
            <a:lstStyle/>
            <a:p>
              <a:pPr algn="ctr"/>
              <a:endParaRPr lang="en-US">
                <a:solidFill>
                  <a:srgbClr val="5B6770"/>
                </a:solidFill>
                <a:latin typeface="Verdana" panose="020B0604030504040204" pitchFamily="34" charset="0"/>
                <a:ea typeface="Verdana" panose="020B0604030504040204" pitchFamily="34" charset="0"/>
                <a:cs typeface="Verdana" panose="020B0604030504040204" pitchFamily="34" charset="0"/>
              </a:endParaRPr>
            </a:p>
          </p:txBody>
        </p:sp>
        <p:pic>
          <p:nvPicPr>
            <p:cNvPr id="13" name="Picture 12">
              <a:extLst>
                <a:ext uri="{FF2B5EF4-FFF2-40B4-BE49-F238E27FC236}">
                  <a16:creationId xmlns:a16="http://schemas.microsoft.com/office/drawing/2014/main" id="{50432E7D-9712-954A-9D99-FF9BACE58C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04" y="1574734"/>
              <a:ext cx="2156586" cy="2138700"/>
            </a:xfrm>
            <a:prstGeom prst="rect">
              <a:avLst/>
            </a:prstGeom>
          </p:spPr>
        </p:pic>
        <p:pic>
          <p:nvPicPr>
            <p:cNvPr id="14" name="Picture 13">
              <a:extLst>
                <a:ext uri="{FF2B5EF4-FFF2-40B4-BE49-F238E27FC236}">
                  <a16:creationId xmlns:a16="http://schemas.microsoft.com/office/drawing/2014/main" id="{39034546-5213-9A45-83E7-AE28733CCA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072" y="1574734"/>
              <a:ext cx="2156586" cy="2138700"/>
            </a:xfrm>
            <a:prstGeom prst="rect">
              <a:avLst/>
            </a:prstGeom>
          </p:spPr>
        </p:pic>
        <p:pic>
          <p:nvPicPr>
            <p:cNvPr id="15" name="Picture 14">
              <a:extLst>
                <a:ext uri="{FF2B5EF4-FFF2-40B4-BE49-F238E27FC236}">
                  <a16:creationId xmlns:a16="http://schemas.microsoft.com/office/drawing/2014/main" id="{BD55221F-D8EF-D349-92C5-BBB87FC861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36" y="1574734"/>
              <a:ext cx="2156586" cy="2138700"/>
            </a:xfrm>
            <a:prstGeom prst="rect">
              <a:avLst/>
            </a:prstGeom>
          </p:spPr>
        </p:pic>
      </p:grpSp>
    </p:spTree>
    <p:extLst>
      <p:ext uri="{BB962C8B-B14F-4D97-AF65-F5344CB8AC3E}">
        <p14:creationId xmlns:p14="http://schemas.microsoft.com/office/powerpoint/2010/main" val="3598372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0BC1-7B6B-2C4F-9C0C-03A9DA6EE703}"/>
              </a:ext>
            </a:extLst>
          </p:cNvPr>
          <p:cNvSpPr>
            <a:spLocks noGrp="1"/>
          </p:cNvSpPr>
          <p:nvPr>
            <p:ph type="title"/>
          </p:nvPr>
        </p:nvSpPr>
        <p:spPr>
          <a:xfrm>
            <a:off x="874456" y="320312"/>
            <a:ext cx="10515600" cy="2468273"/>
          </a:xfrm>
        </p:spPr>
        <p:txBody>
          <a:bodyPr/>
          <a:lstStyle/>
          <a:p>
            <a:r>
              <a:rPr lang="en-US" dirty="0"/>
              <a:t>The Gaps</a:t>
            </a:r>
          </a:p>
        </p:txBody>
      </p:sp>
    </p:spTree>
    <p:extLst>
      <p:ext uri="{BB962C8B-B14F-4D97-AF65-F5344CB8AC3E}">
        <p14:creationId xmlns:p14="http://schemas.microsoft.com/office/powerpoint/2010/main" val="1661019752"/>
      </p:ext>
    </p:extLst>
  </p:cSld>
  <p:clrMapOvr>
    <a:masterClrMapping/>
  </p:clrMapOvr>
</p:sld>
</file>

<file path=ppt/theme/theme1.xml><?xml version="1.0" encoding="utf-8"?>
<a:theme xmlns:a="http://schemas.openxmlformats.org/drawingml/2006/main" name="Chapman Red Lines Theme">
  <a:themeElements>
    <a:clrScheme name="Custom 2">
      <a:dk1>
        <a:srgbClr val="000000"/>
      </a:dk1>
      <a:lt1>
        <a:srgbClr val="000000"/>
      </a:lt1>
      <a:dk2>
        <a:srgbClr val="FEFFFF"/>
      </a:dk2>
      <a:lt2>
        <a:srgbClr val="A50034"/>
      </a:lt2>
      <a:accent1>
        <a:srgbClr val="A50034"/>
      </a:accent1>
      <a:accent2>
        <a:srgbClr val="00966C"/>
      </a:accent2>
      <a:accent3>
        <a:srgbClr val="009CA6"/>
      </a:accent3>
      <a:accent4>
        <a:srgbClr val="6E6159"/>
      </a:accent4>
      <a:accent5>
        <a:srgbClr val="DDCBA3"/>
      </a:accent5>
      <a:accent6>
        <a:srgbClr val="FFFFFF"/>
      </a:accent6>
      <a:hlink>
        <a:srgbClr val="009CA6"/>
      </a:hlink>
      <a:folHlink>
        <a:srgbClr val="231F2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3_white" id="{7EBC9D31-4EB0-DE49-BA49-AF62ECC1C27C}" vid="{68113EC4-E98F-8E4C-A9DF-C76ABA941F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2318</TotalTime>
  <Words>1426</Words>
  <Application>Microsoft Macintosh PowerPoint</Application>
  <PresentationFormat>Widescreen</PresentationFormat>
  <Paragraphs>144</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Georgia</vt:lpstr>
      <vt:lpstr>Verdana</vt:lpstr>
      <vt:lpstr>Chapman Red Lines Theme</vt:lpstr>
      <vt:lpstr>Disparities in Computer Science Representation </vt:lpstr>
      <vt:lpstr>Why We Should Care About Diversity in the Computational Sciences</vt:lpstr>
      <vt:lpstr>PowerPoint Presentation</vt:lpstr>
      <vt:lpstr>PowerPoint Presentation</vt:lpstr>
      <vt:lpstr>PowerPoint Presentation</vt:lpstr>
      <vt:lpstr>PowerPoint Presentation</vt:lpstr>
      <vt:lpstr>PowerPoint Presentation</vt:lpstr>
      <vt:lpstr>PowerPoint Presentation</vt:lpstr>
      <vt:lpstr>The Gaps</vt:lpstr>
      <vt:lpstr>PowerPoint Presentation</vt:lpstr>
      <vt:lpstr>PowerPoint Presentation</vt:lpstr>
      <vt:lpstr>PowerPoint Presentation</vt:lpstr>
      <vt:lpstr>Exposure to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Views of People in Computer Science</vt:lpstr>
      <vt:lpstr>PowerPoint Presentation</vt:lpstr>
      <vt:lpstr>PowerPoint Presentation</vt:lpstr>
      <vt:lpstr>PowerPoint Presentation</vt:lpstr>
      <vt:lpstr>Encouragement</vt:lpstr>
      <vt:lpstr>PowerPoint Presentation</vt:lpstr>
      <vt:lpstr>Perceived Reasons for Underrepresentation of Certain Groups in Computer Science</vt:lpstr>
      <vt:lpstr>PowerPoint Presentation</vt:lpstr>
      <vt:lpstr>PowerPoint Presentation</vt:lpstr>
      <vt:lpstr>PowerPoint Presentation</vt:lpstr>
      <vt:lpstr>PowerPoint Presentation</vt:lpstr>
      <vt:lpstr>The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Eiroa Lledo, Elia (Student)</cp:lastModifiedBy>
  <cp:revision>98</cp:revision>
  <cp:lastPrinted>2021-01-13T17:33:54Z</cp:lastPrinted>
  <dcterms:created xsi:type="dcterms:W3CDTF">2018-03-15T23:07:36Z</dcterms:created>
  <dcterms:modified xsi:type="dcterms:W3CDTF">2021-02-21T01:27:38Z</dcterms:modified>
</cp:coreProperties>
</file>